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26"/>
  </p:notesMasterIdLst>
  <p:sldIdLst>
    <p:sldId id="256" r:id="rId2"/>
    <p:sldId id="349" r:id="rId3"/>
    <p:sldId id="350" r:id="rId4"/>
    <p:sldId id="295" r:id="rId5"/>
    <p:sldId id="318" r:id="rId6"/>
    <p:sldId id="319" r:id="rId7"/>
    <p:sldId id="320" r:id="rId8"/>
    <p:sldId id="304" r:id="rId9"/>
    <p:sldId id="321" r:id="rId10"/>
    <p:sldId id="322" r:id="rId11"/>
    <p:sldId id="324" r:id="rId12"/>
    <p:sldId id="312" r:id="rId13"/>
    <p:sldId id="340" r:id="rId14"/>
    <p:sldId id="315" r:id="rId15"/>
    <p:sldId id="345" r:id="rId16"/>
    <p:sldId id="346" r:id="rId17"/>
    <p:sldId id="347" r:id="rId18"/>
    <p:sldId id="348" r:id="rId19"/>
    <p:sldId id="342" r:id="rId20"/>
    <p:sldId id="343" r:id="rId21"/>
    <p:sldId id="344" r:id="rId22"/>
    <p:sldId id="290" r:id="rId23"/>
    <p:sldId id="336" r:id="rId24"/>
    <p:sldId id="28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59" autoAdjust="0"/>
    <p:restoredTop sz="89265" autoAdjust="0"/>
  </p:normalViewPr>
  <p:slideViewPr>
    <p:cSldViewPr>
      <p:cViewPr varScale="1">
        <p:scale>
          <a:sx n="100" d="100"/>
          <a:sy n="100" d="100"/>
        </p:scale>
        <p:origin x="-186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E5D251-0184-4177-ACF3-90FDA6E1D8A8}" type="datetimeFigureOut">
              <a:rPr lang="en-US" smtClean="0"/>
              <a:t>10/3/2023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E521AD-8843-4821-821F-5A7997C09D44}" type="slidenum">
              <a:rPr lang="en-US" smtClean="0"/>
              <a:t>‹#›</a:t>
            </a:fld>
            <a:endParaRPr lang="en-US"/>
          </a:p>
        </p:txBody>
      </p:sp>
    </p:spTree>
    <p:extLst>
      <p:ext uri="{BB962C8B-B14F-4D97-AF65-F5344CB8AC3E}">
        <p14:creationId xmlns:p14="http://schemas.microsoft.com/office/powerpoint/2010/main" val="1730300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8</a:t>
            </a:fld>
            <a:endParaRPr lang="en-US"/>
          </a:p>
        </p:txBody>
      </p:sp>
    </p:spTree>
    <p:extLst>
      <p:ext uri="{BB962C8B-B14F-4D97-AF65-F5344CB8AC3E}">
        <p14:creationId xmlns:p14="http://schemas.microsoft.com/office/powerpoint/2010/main" val="2920629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Rewrite </a:t>
            </a:r>
            <a:r>
              <a:rPr lang="en-US" dirty="0" err="1" smtClean="0"/>
              <a:t>overvoew</a:t>
            </a:r>
            <a:r>
              <a:rPr lang="en-US" dirty="0" smtClean="0"/>
              <a:t> &amp;</a:t>
            </a:r>
            <a:r>
              <a:rPr lang="en-US" baseline="0" dirty="0" smtClean="0"/>
              <a:t> Characteristics</a:t>
            </a:r>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14</a:t>
            </a:fld>
            <a:endParaRPr lang="en-US"/>
          </a:p>
        </p:txBody>
      </p:sp>
    </p:spTree>
    <p:extLst>
      <p:ext uri="{BB962C8B-B14F-4D97-AF65-F5344CB8AC3E}">
        <p14:creationId xmlns:p14="http://schemas.microsoft.com/office/powerpoint/2010/main" val="75992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Rewrite  content</a:t>
            </a:r>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16</a:t>
            </a:fld>
            <a:endParaRPr lang="en-US"/>
          </a:p>
        </p:txBody>
      </p:sp>
    </p:spTree>
    <p:extLst>
      <p:ext uri="{BB962C8B-B14F-4D97-AF65-F5344CB8AC3E}">
        <p14:creationId xmlns:p14="http://schemas.microsoft.com/office/powerpoint/2010/main" val="2181751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Rewriw</a:t>
            </a:r>
            <a:r>
              <a:rPr lang="en-US" dirty="0" smtClean="0"/>
              <a:t> content</a:t>
            </a:r>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17</a:t>
            </a:fld>
            <a:endParaRPr lang="en-US"/>
          </a:p>
        </p:txBody>
      </p:sp>
    </p:spTree>
    <p:extLst>
      <p:ext uri="{BB962C8B-B14F-4D97-AF65-F5344CB8AC3E}">
        <p14:creationId xmlns:p14="http://schemas.microsoft.com/office/powerpoint/2010/main" val="38248387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 examine if writing is needed</a:t>
            </a:r>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18</a:t>
            </a:fld>
            <a:endParaRPr lang="en-US"/>
          </a:p>
        </p:txBody>
      </p:sp>
    </p:spTree>
    <p:extLst>
      <p:ext uri="{BB962C8B-B14F-4D97-AF65-F5344CB8AC3E}">
        <p14:creationId xmlns:p14="http://schemas.microsoft.com/office/powerpoint/2010/main" val="1906941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20</a:t>
            </a:fld>
            <a:endParaRPr lang="en-US"/>
          </a:p>
        </p:txBody>
      </p:sp>
    </p:spTree>
    <p:extLst>
      <p:ext uri="{BB962C8B-B14F-4D97-AF65-F5344CB8AC3E}">
        <p14:creationId xmlns:p14="http://schemas.microsoft.com/office/powerpoint/2010/main" val="2450380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21</a:t>
            </a:fld>
            <a:endParaRPr lang="en-US"/>
          </a:p>
        </p:txBody>
      </p:sp>
    </p:spTree>
    <p:extLst>
      <p:ext uri="{BB962C8B-B14F-4D97-AF65-F5344CB8AC3E}">
        <p14:creationId xmlns:p14="http://schemas.microsoft.com/office/powerpoint/2010/main" val="2996574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baseline="0" dirty="0" smtClean="0"/>
              <a:t>Find a new image</a:t>
            </a:r>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22</a:t>
            </a:fld>
            <a:endParaRPr lang="en-US"/>
          </a:p>
        </p:txBody>
      </p:sp>
    </p:spTree>
    <p:extLst>
      <p:ext uri="{BB962C8B-B14F-4D97-AF65-F5344CB8AC3E}">
        <p14:creationId xmlns:p14="http://schemas.microsoft.com/office/powerpoint/2010/main" val="1433272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5AFD26B-3ED6-4353-B185-1694EE8A61BB}" type="datetime1">
              <a:rPr lang="en-US" smtClean="0"/>
              <a:t>10/3/2023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5BDE208-9292-45E5-B44E-E83542AB4FD9}"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B7D39C-96C1-435F-BF1E-36CBBE9E36E1}" type="datetime1">
              <a:rPr lang="en-US" smtClean="0"/>
              <a:t>10/3/2023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DE208-9292-45E5-B44E-E83542AB4FD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31F07B-511F-47EB-90E6-0DF2C75432AB}" type="datetime1">
              <a:rPr lang="en-US" smtClean="0"/>
              <a:t>10/3/2023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DE208-9292-45E5-B44E-E83542AB4FD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E290295-AA24-4A00-8719-3ACCC349991E}" type="datetime1">
              <a:rPr lang="en-US" smtClean="0"/>
              <a:t>10/3/2023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DE208-9292-45E5-B44E-E83542AB4FD9}"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C5A93DA-8B31-43E3-989C-5E7101C653E1}" type="datetime1">
              <a:rPr lang="en-US" smtClean="0"/>
              <a:t>10/3/2023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C5BDE208-9292-45E5-B44E-E83542AB4FD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16685F5-5B67-4528-AF11-13419D1CFA87}" type="datetime1">
              <a:rPr lang="en-US" smtClean="0"/>
              <a:t>10/3/2023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DE208-9292-45E5-B44E-E83542AB4FD9}"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50629CD-7C38-46B7-9032-E3CDE93F7A82}" type="datetime1">
              <a:rPr lang="en-US" smtClean="0"/>
              <a:t>10/3/2023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BDE208-9292-45E5-B44E-E83542AB4FD9}"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E252F25-903A-4B51-9E55-094EE1F83EEF}" type="datetime1">
              <a:rPr lang="en-US" smtClean="0"/>
              <a:t>10/3/2023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BDE208-9292-45E5-B44E-E83542AB4FD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9345A4-71A3-46FB-A9EC-A0EC4F16AB6A}" type="datetime1">
              <a:rPr lang="en-US" smtClean="0"/>
              <a:t>10/3/2023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BDE208-9292-45E5-B44E-E83542AB4FD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DD5905B-8213-46AB-9274-02DDC021CCEA}" type="datetime1">
              <a:rPr lang="en-US" smtClean="0"/>
              <a:t>10/3/2023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DE208-9292-45E5-B44E-E83542AB4FD9}"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91AF086-432C-45E5-A514-3409DF7D455D}" type="datetime1">
              <a:rPr lang="en-US" smtClean="0"/>
              <a:t>10/3/2023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C5BDE208-9292-45E5-B44E-E83542AB4FD9}"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38AB98F-6A03-42BA-8732-9445A7BB5DCE}" type="datetime1">
              <a:rPr lang="en-US" smtClean="0"/>
              <a:t>10/3/2023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5BDE208-9292-45E5-B44E-E83542AB4FD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tdameritrad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Prepared by Dr. Charles Danso</a:t>
            </a:r>
          </a:p>
          <a:p>
            <a:r>
              <a:rPr lang="en-US" dirty="0" smtClean="0"/>
              <a:t>Financial Fitness Program</a:t>
            </a:r>
          </a:p>
          <a:p>
            <a:r>
              <a:rPr lang="en-US" dirty="0" smtClean="0"/>
              <a:t>CSULA Department of Finance</a:t>
            </a:r>
            <a:endParaRPr lang="en-US" dirty="0"/>
          </a:p>
        </p:txBody>
      </p:sp>
      <p:sp>
        <p:nvSpPr>
          <p:cNvPr id="2" name="Title 1"/>
          <p:cNvSpPr>
            <a:spLocks noGrp="1"/>
          </p:cNvSpPr>
          <p:nvPr>
            <p:ph type="ctrTitle"/>
          </p:nvPr>
        </p:nvSpPr>
        <p:spPr/>
        <p:txBody>
          <a:bodyPr/>
          <a:lstStyle/>
          <a:p>
            <a:r>
              <a:rPr lang="en-US" dirty="0" smtClean="0"/>
              <a:t>Investing </a:t>
            </a:r>
            <a:r>
              <a:rPr lang="en-US" dirty="0" smtClean="0"/>
              <a:t>Basics</a:t>
            </a:r>
            <a:endParaRPr lang="en-US" dirty="0"/>
          </a:p>
        </p:txBody>
      </p:sp>
      <p:sp>
        <p:nvSpPr>
          <p:cNvPr id="4" name="Subtitle 2"/>
          <p:cNvSpPr txBox="1">
            <a:spLocks/>
          </p:cNvSpPr>
          <p:nvPr/>
        </p:nvSpPr>
        <p:spPr>
          <a:xfrm>
            <a:off x="1447800" y="5181600"/>
            <a:ext cx="6324600" cy="990600"/>
          </a:xfrm>
          <a:prstGeom prst="rect">
            <a:avLst/>
          </a:prstGeom>
        </p:spPr>
        <p:txBody>
          <a:bodyPr>
            <a:normAutofit fontScale="92500" lnSpcReduction="1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r>
              <a:rPr lang="en-US" b="1" dirty="0" smtClean="0"/>
              <a:t>Disclaimer</a:t>
            </a:r>
            <a:r>
              <a:rPr lang="en-US" dirty="0" smtClean="0"/>
              <a:t>: </a:t>
            </a:r>
            <a:r>
              <a:rPr lang="en-US" sz="2000" dirty="0" smtClean="0"/>
              <a:t>This is for educational purposes for the Financial Fitness Program and not investment advice</a:t>
            </a:r>
            <a:r>
              <a:rPr lang="en-US" sz="2000" dirty="0" smtClean="0"/>
              <a:t>. Do not distribute or reproduce without permission.</a:t>
            </a:r>
            <a:endParaRPr lang="en-US" sz="2000" dirty="0"/>
          </a:p>
        </p:txBody>
      </p:sp>
    </p:spTree>
    <p:extLst>
      <p:ext uri="{BB962C8B-B14F-4D97-AF65-F5344CB8AC3E}">
        <p14:creationId xmlns:p14="http://schemas.microsoft.com/office/powerpoint/2010/main" val="25563543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Currency Trading</a:t>
            </a:r>
          </a:p>
        </p:txBody>
      </p:sp>
      <p:sp>
        <p:nvSpPr>
          <p:cNvPr id="3" name="Slide Number Placeholder 2"/>
          <p:cNvSpPr>
            <a:spLocks noGrp="1"/>
          </p:cNvSpPr>
          <p:nvPr>
            <p:ph type="sldNum" sz="quarter" idx="12"/>
          </p:nvPr>
        </p:nvSpPr>
        <p:spPr/>
        <p:txBody>
          <a:bodyPr/>
          <a:lstStyle/>
          <a:p>
            <a:fld id="{C5BDE208-9292-45E5-B44E-E83542AB4FD9}" type="slidenum">
              <a:rPr lang="en-US" smtClean="0"/>
              <a:t>10</a:t>
            </a:fld>
            <a:endParaRPr lang="en-US"/>
          </a:p>
        </p:txBody>
      </p:sp>
      <p:sp>
        <p:nvSpPr>
          <p:cNvPr id="4" name="Content Placeholder 3"/>
          <p:cNvSpPr>
            <a:spLocks noGrp="1"/>
          </p:cNvSpPr>
          <p:nvPr>
            <p:ph sz="quarter" idx="1"/>
          </p:nvPr>
        </p:nvSpPr>
        <p:spPr/>
        <p:txBody>
          <a:bodyPr/>
          <a:lstStyle/>
          <a:p>
            <a:r>
              <a:rPr lang="en-US" dirty="0"/>
              <a:t>Foreign Exchange (Forex</a:t>
            </a:r>
            <a:r>
              <a:rPr lang="en-US" dirty="0" smtClean="0"/>
              <a:t>)</a:t>
            </a:r>
          </a:p>
          <a:p>
            <a:pPr lvl="1"/>
            <a:r>
              <a:rPr lang="en-US" dirty="0" smtClean="0"/>
              <a:t>Trading currency pairs like USD/GBP, USD/EUR, </a:t>
            </a:r>
            <a:r>
              <a:rPr lang="en-US" dirty="0" err="1" smtClean="0"/>
              <a:t>etc</a:t>
            </a:r>
            <a:endParaRPr lang="en-US" dirty="0"/>
          </a:p>
          <a:p>
            <a:r>
              <a:rPr lang="en-US" dirty="0"/>
              <a:t>Cryptocurrency</a:t>
            </a:r>
          </a:p>
          <a:p>
            <a:pPr lvl="1"/>
            <a:r>
              <a:rPr lang="en-US" dirty="0" smtClean="0"/>
              <a:t>Tokens or NFTs (Non-Fungible Tokens)</a:t>
            </a:r>
            <a:endParaRPr lang="en-US" dirty="0"/>
          </a:p>
          <a:p>
            <a:endParaRPr lang="en-US" dirty="0" smtClean="0"/>
          </a:p>
          <a:p>
            <a:pPr marL="0" indent="0">
              <a:buNone/>
            </a:pPr>
            <a:r>
              <a:rPr lang="en-US" dirty="0" smtClean="0"/>
              <a:t>Crypto currency is </a:t>
            </a:r>
            <a:r>
              <a:rPr lang="en-US" dirty="0"/>
              <a:t>very young and can have </a:t>
            </a:r>
            <a:r>
              <a:rPr lang="en-US" dirty="0" smtClean="0"/>
              <a:t>higher risk than traditional investments or currencies.</a:t>
            </a:r>
          </a:p>
          <a:p>
            <a:pPr marL="0" indent="0">
              <a:buNone/>
            </a:pPr>
            <a:endParaRPr lang="en-US" dirty="0"/>
          </a:p>
          <a:p>
            <a:pPr marL="0" indent="0">
              <a:buNone/>
            </a:pPr>
            <a:r>
              <a:rPr lang="en-US" dirty="0" smtClean="0"/>
              <a:t>Some have been used to scam investors and have lost value very significantly.</a:t>
            </a:r>
            <a:endParaRPr lang="en-US" dirty="0"/>
          </a:p>
          <a:p>
            <a:endParaRPr lang="en-US" dirty="0"/>
          </a:p>
        </p:txBody>
      </p:sp>
    </p:spTree>
    <p:extLst>
      <p:ext uri="{BB962C8B-B14F-4D97-AF65-F5344CB8AC3E}">
        <p14:creationId xmlns:p14="http://schemas.microsoft.com/office/powerpoint/2010/main" val="14629018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dirty="0"/>
              <a:t>Derivative Contracts</a:t>
            </a:r>
          </a:p>
        </p:txBody>
      </p:sp>
      <p:sp>
        <p:nvSpPr>
          <p:cNvPr id="3" name="Slide Number Placeholder 2"/>
          <p:cNvSpPr>
            <a:spLocks noGrp="1"/>
          </p:cNvSpPr>
          <p:nvPr>
            <p:ph type="sldNum" sz="quarter" idx="12"/>
          </p:nvPr>
        </p:nvSpPr>
        <p:spPr/>
        <p:txBody>
          <a:bodyPr/>
          <a:lstStyle/>
          <a:p>
            <a:fld id="{C5BDE208-9292-45E5-B44E-E83542AB4FD9}" type="slidenum">
              <a:rPr lang="en-US" smtClean="0"/>
              <a:t>11</a:t>
            </a:fld>
            <a:endParaRPr lang="en-US"/>
          </a:p>
        </p:txBody>
      </p:sp>
      <p:sp>
        <p:nvSpPr>
          <p:cNvPr id="4" name="Content Placeholder 3"/>
          <p:cNvSpPr>
            <a:spLocks noGrp="1"/>
          </p:cNvSpPr>
          <p:nvPr>
            <p:ph sz="quarter" idx="1"/>
          </p:nvPr>
        </p:nvSpPr>
        <p:spPr>
          <a:xfrm>
            <a:off x="914400" y="1143000"/>
            <a:ext cx="7772400" cy="5257800"/>
          </a:xfrm>
        </p:spPr>
        <p:txBody>
          <a:bodyPr>
            <a:normAutofit fontScale="70000" lnSpcReduction="20000"/>
          </a:bodyPr>
          <a:lstStyle/>
          <a:p>
            <a:pPr marL="0" indent="0">
              <a:buNone/>
            </a:pPr>
            <a:r>
              <a:rPr lang="en-US" dirty="0" smtClean="0"/>
              <a:t>Derivative Contracts: A contract whose value comes from the underlying asset. Since these are contracts, they are legally binding</a:t>
            </a:r>
          </a:p>
          <a:p>
            <a:r>
              <a:rPr lang="en-US" b="1" dirty="0" smtClean="0"/>
              <a:t>Options Contract</a:t>
            </a:r>
          </a:p>
          <a:p>
            <a:pPr lvl="1"/>
            <a:r>
              <a:rPr lang="en-US" dirty="0" smtClean="0"/>
              <a:t>Confers the right </a:t>
            </a:r>
            <a:r>
              <a:rPr lang="en-US" u="sng" dirty="0" smtClean="0"/>
              <a:t>BUT</a:t>
            </a:r>
            <a:r>
              <a:rPr lang="en-US" dirty="0" smtClean="0"/>
              <a:t> not obligation to buy or sell the underlying asset at a given price at a point in the future.</a:t>
            </a:r>
          </a:p>
          <a:p>
            <a:pPr lvl="1"/>
            <a:r>
              <a:rPr lang="en-US" dirty="0" smtClean="0"/>
              <a:t>These are usually for financial instruments</a:t>
            </a:r>
            <a:endParaRPr lang="en-US" dirty="0"/>
          </a:p>
          <a:p>
            <a:r>
              <a:rPr lang="en-US" b="1" dirty="0"/>
              <a:t>Futures </a:t>
            </a:r>
            <a:r>
              <a:rPr lang="en-US" b="1" dirty="0" smtClean="0"/>
              <a:t>Contracts</a:t>
            </a:r>
          </a:p>
          <a:p>
            <a:pPr lvl="1"/>
            <a:r>
              <a:rPr lang="en-US" dirty="0" smtClean="0"/>
              <a:t>Obligation to buy/sell underlying asset at a given price at a specific time in the future</a:t>
            </a:r>
          </a:p>
          <a:p>
            <a:pPr lvl="1"/>
            <a:r>
              <a:rPr lang="en-US" dirty="0" smtClean="0"/>
              <a:t>Done mostly for commodities, but can exist for securities</a:t>
            </a:r>
          </a:p>
          <a:p>
            <a:pPr lvl="1"/>
            <a:r>
              <a:rPr lang="en-US" dirty="0"/>
              <a:t>Transactions are standardized in size </a:t>
            </a:r>
          </a:p>
          <a:p>
            <a:r>
              <a:rPr lang="en-US" b="1" dirty="0" smtClean="0"/>
              <a:t>Forward Contracts</a:t>
            </a:r>
          </a:p>
          <a:p>
            <a:pPr lvl="1"/>
            <a:r>
              <a:rPr lang="en-US" dirty="0" smtClean="0"/>
              <a:t>Customized between two parties to buy/sell underlying asset at a specific price at a given time in the future</a:t>
            </a:r>
          </a:p>
          <a:p>
            <a:pPr lvl="1"/>
            <a:r>
              <a:rPr lang="en-US" dirty="0" smtClean="0"/>
              <a:t>Mostly done for currencies (Forex)</a:t>
            </a:r>
          </a:p>
          <a:p>
            <a:pPr lvl="1"/>
            <a:endParaRPr lang="en-US" dirty="0"/>
          </a:p>
          <a:p>
            <a:r>
              <a:rPr lang="en-US" dirty="0" smtClean="0"/>
              <a:t>Derivative Contracts tend to be risky and complex</a:t>
            </a:r>
            <a:endParaRPr lang="en-US" dirty="0"/>
          </a:p>
          <a:p>
            <a:pPr lvl="1"/>
            <a:r>
              <a:rPr lang="en-US" dirty="0"/>
              <a:t>Usually suggested to have some experience trading </a:t>
            </a:r>
            <a:r>
              <a:rPr lang="en-US" dirty="0" smtClean="0"/>
              <a:t>in other financial instruments (that act as underlying assets) before </a:t>
            </a:r>
            <a:r>
              <a:rPr lang="en-US" dirty="0"/>
              <a:t>venturing into these areas</a:t>
            </a:r>
          </a:p>
          <a:p>
            <a:pPr lvl="1"/>
            <a:r>
              <a:rPr lang="en-US" dirty="0" smtClean="0"/>
              <a:t>You </a:t>
            </a:r>
            <a:r>
              <a:rPr lang="en-US" dirty="0"/>
              <a:t>can use Paper/Virtual Trading to </a:t>
            </a:r>
            <a:r>
              <a:rPr lang="en-US" dirty="0" smtClean="0"/>
              <a:t>get some experience first with no risk</a:t>
            </a:r>
            <a:endParaRPr lang="en-US" dirty="0"/>
          </a:p>
          <a:p>
            <a:endParaRPr lang="en-US" dirty="0"/>
          </a:p>
        </p:txBody>
      </p:sp>
    </p:spTree>
    <p:extLst>
      <p:ext uri="{BB962C8B-B14F-4D97-AF65-F5344CB8AC3E}">
        <p14:creationId xmlns:p14="http://schemas.microsoft.com/office/powerpoint/2010/main" val="13305253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7596"/>
            <a:ext cx="8229600" cy="411162"/>
          </a:xfrm>
        </p:spPr>
        <p:txBody>
          <a:bodyPr>
            <a:normAutofit fontScale="90000"/>
          </a:bodyPr>
          <a:lstStyle/>
          <a:p>
            <a:r>
              <a:rPr lang="en-US" dirty="0" smtClean="0"/>
              <a:t>Derivatives: Options </a:t>
            </a:r>
            <a:endParaRPr lang="en-US" dirty="0"/>
          </a:p>
        </p:txBody>
      </p:sp>
      <p:sp>
        <p:nvSpPr>
          <p:cNvPr id="3" name="Text Placeholder 2"/>
          <p:cNvSpPr>
            <a:spLocks noGrp="1"/>
          </p:cNvSpPr>
          <p:nvPr>
            <p:ph type="body" idx="1"/>
          </p:nvPr>
        </p:nvSpPr>
        <p:spPr>
          <a:xfrm>
            <a:off x="493713" y="1828800"/>
            <a:ext cx="4040188" cy="639762"/>
          </a:xfrm>
        </p:spPr>
        <p:txBody>
          <a:bodyPr/>
          <a:lstStyle/>
          <a:p>
            <a:pPr algn="ctr"/>
            <a:r>
              <a:rPr lang="en-US" dirty="0" smtClean="0"/>
              <a:t>Put Options</a:t>
            </a:r>
            <a:endParaRPr lang="en-US" dirty="0"/>
          </a:p>
        </p:txBody>
      </p:sp>
      <p:sp>
        <p:nvSpPr>
          <p:cNvPr id="5" name="Text Placeholder 4"/>
          <p:cNvSpPr>
            <a:spLocks noGrp="1"/>
          </p:cNvSpPr>
          <p:nvPr>
            <p:ph type="body" sz="half" idx="3"/>
          </p:nvPr>
        </p:nvSpPr>
        <p:spPr>
          <a:xfrm>
            <a:off x="4552156" y="1828800"/>
            <a:ext cx="4041775" cy="639762"/>
          </a:xfrm>
        </p:spPr>
        <p:txBody>
          <a:bodyPr/>
          <a:lstStyle/>
          <a:p>
            <a:pPr algn="ctr"/>
            <a:r>
              <a:rPr lang="en-US" dirty="0" smtClean="0"/>
              <a:t>Call Options</a:t>
            </a:r>
            <a:endParaRPr lang="en-US" dirty="0"/>
          </a:p>
        </p:txBody>
      </p:sp>
      <p:sp>
        <p:nvSpPr>
          <p:cNvPr id="4" name="Content Placeholder 3"/>
          <p:cNvSpPr>
            <a:spLocks noGrp="1"/>
          </p:cNvSpPr>
          <p:nvPr>
            <p:ph sz="half" idx="2"/>
          </p:nvPr>
        </p:nvSpPr>
        <p:spPr>
          <a:xfrm>
            <a:off x="381000" y="2667000"/>
            <a:ext cx="4190206" cy="2286001"/>
          </a:xfrm>
        </p:spPr>
        <p:txBody>
          <a:bodyPr>
            <a:normAutofit/>
          </a:bodyPr>
          <a:lstStyle/>
          <a:p>
            <a:r>
              <a:rPr lang="en-US" sz="2000" dirty="0" smtClean="0"/>
              <a:t>Gives the right but not obligation to SELL underlying asset. </a:t>
            </a:r>
          </a:p>
          <a:p>
            <a:r>
              <a:rPr lang="en-US" sz="2000" dirty="0" smtClean="0"/>
              <a:t>You make gains when the value of underlying asset loses value</a:t>
            </a:r>
          </a:p>
          <a:p>
            <a:r>
              <a:rPr lang="en-US" sz="2000" dirty="0"/>
              <a:t>You </a:t>
            </a:r>
            <a:r>
              <a:rPr lang="en-US" sz="2000" dirty="0" smtClean="0"/>
              <a:t>incur losses </a:t>
            </a:r>
            <a:r>
              <a:rPr lang="en-US" sz="2000" dirty="0"/>
              <a:t>when the value of underlying asset </a:t>
            </a:r>
            <a:r>
              <a:rPr lang="en-US" sz="2000" dirty="0" smtClean="0"/>
              <a:t>gains </a:t>
            </a:r>
            <a:r>
              <a:rPr lang="en-US" sz="2000" dirty="0"/>
              <a:t>value</a:t>
            </a:r>
          </a:p>
          <a:p>
            <a:endParaRPr lang="en-US" dirty="0"/>
          </a:p>
        </p:txBody>
      </p:sp>
      <p:sp>
        <p:nvSpPr>
          <p:cNvPr id="6" name="Content Placeholder 5"/>
          <p:cNvSpPr>
            <a:spLocks noGrp="1"/>
          </p:cNvSpPr>
          <p:nvPr>
            <p:ph sz="half" idx="4"/>
          </p:nvPr>
        </p:nvSpPr>
        <p:spPr>
          <a:xfrm>
            <a:off x="4645025" y="2590800"/>
            <a:ext cx="4041775" cy="2286001"/>
          </a:xfrm>
        </p:spPr>
        <p:txBody>
          <a:bodyPr>
            <a:normAutofit/>
          </a:bodyPr>
          <a:lstStyle/>
          <a:p>
            <a:r>
              <a:rPr lang="en-US" sz="2000" dirty="0"/>
              <a:t>Gives the right but not obligation to </a:t>
            </a:r>
            <a:r>
              <a:rPr lang="en-US" sz="2000" dirty="0" smtClean="0"/>
              <a:t>BUY </a:t>
            </a:r>
            <a:r>
              <a:rPr lang="en-US" sz="2000" dirty="0"/>
              <a:t>underlying </a:t>
            </a:r>
            <a:r>
              <a:rPr lang="en-US" sz="2000" dirty="0" smtClean="0"/>
              <a:t>asset. </a:t>
            </a:r>
            <a:endParaRPr lang="en-US" sz="2000" dirty="0"/>
          </a:p>
          <a:p>
            <a:r>
              <a:rPr lang="en-US" sz="2000" dirty="0"/>
              <a:t>You make profit when the value of underlying asset </a:t>
            </a:r>
            <a:r>
              <a:rPr lang="en-US" sz="2000" dirty="0" smtClean="0"/>
              <a:t>gains value</a:t>
            </a:r>
          </a:p>
          <a:p>
            <a:r>
              <a:rPr lang="en-US" sz="2000" dirty="0"/>
              <a:t>You </a:t>
            </a:r>
            <a:r>
              <a:rPr lang="en-US" sz="2000" dirty="0" smtClean="0"/>
              <a:t>lose money </a:t>
            </a:r>
            <a:r>
              <a:rPr lang="en-US" sz="2000" dirty="0"/>
              <a:t>when the value of underlying asset </a:t>
            </a:r>
            <a:r>
              <a:rPr lang="en-US" sz="2000" dirty="0" smtClean="0"/>
              <a:t>loses </a:t>
            </a:r>
            <a:r>
              <a:rPr lang="en-US" sz="2000" dirty="0"/>
              <a:t>value</a:t>
            </a:r>
          </a:p>
          <a:p>
            <a:endParaRPr lang="en-US" dirty="0"/>
          </a:p>
          <a:p>
            <a:endParaRPr lang="en-US" dirty="0"/>
          </a:p>
        </p:txBody>
      </p:sp>
      <p:sp>
        <p:nvSpPr>
          <p:cNvPr id="7" name="Content Placeholder 5"/>
          <p:cNvSpPr txBox="1">
            <a:spLocks/>
          </p:cNvSpPr>
          <p:nvPr/>
        </p:nvSpPr>
        <p:spPr>
          <a:xfrm>
            <a:off x="455613" y="838200"/>
            <a:ext cx="8231187" cy="1143000"/>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buNone/>
            </a:pPr>
            <a:r>
              <a:rPr lang="en-US" b="1" u="sng" dirty="0" smtClean="0"/>
              <a:t>Options</a:t>
            </a:r>
            <a:r>
              <a:rPr lang="en-US" dirty="0" smtClean="0"/>
              <a:t> give the right but NOT obligation to buy or sell an underlying asset at an already decided upon price or value sometime in the future. These underlying assets typically tend to be financial assets like stocks, currency (traditional &amp; crypto), interest rates.</a:t>
            </a:r>
          </a:p>
          <a:p>
            <a:pPr marL="0" indent="0">
              <a:buNone/>
            </a:pPr>
            <a:endParaRPr lang="en-US" dirty="0" smtClean="0"/>
          </a:p>
          <a:p>
            <a:pPr marL="0" indent="0">
              <a:buNone/>
            </a:pPr>
            <a:endParaRPr lang="en-US" dirty="0"/>
          </a:p>
        </p:txBody>
      </p:sp>
      <p:sp>
        <p:nvSpPr>
          <p:cNvPr id="8" name="Rectangle 7"/>
          <p:cNvSpPr/>
          <p:nvPr/>
        </p:nvSpPr>
        <p:spPr>
          <a:xfrm>
            <a:off x="685006" y="4876800"/>
            <a:ext cx="7772400" cy="1446550"/>
          </a:xfrm>
          <a:prstGeom prst="rect">
            <a:avLst/>
          </a:prstGeom>
        </p:spPr>
        <p:txBody>
          <a:bodyPr wrap="square">
            <a:spAutoFit/>
          </a:bodyPr>
          <a:lstStyle/>
          <a:p>
            <a:r>
              <a:rPr lang="en-US" sz="2400" i="1" dirty="0" smtClean="0"/>
              <a:t>Puts, Calls and underlying assets (like stocks) can be combined in many ways for speculative investment strategies, hedging strategies or arbitrage.</a:t>
            </a:r>
          </a:p>
          <a:p>
            <a:r>
              <a:rPr lang="en-US" sz="2000" dirty="0" smtClean="0"/>
              <a:t>This is advanced and </a:t>
            </a:r>
            <a:r>
              <a:rPr lang="en-US" sz="2000" b="1" dirty="0" smtClean="0"/>
              <a:t>high risk</a:t>
            </a:r>
            <a:r>
              <a:rPr lang="en-US" sz="2000" dirty="0" smtClean="0"/>
              <a:t>, but you can explore that if interests you. But please do so with </a:t>
            </a:r>
            <a:r>
              <a:rPr lang="en-US" sz="2000" b="1" dirty="0" smtClean="0"/>
              <a:t>CAUTION</a:t>
            </a:r>
            <a:r>
              <a:rPr lang="en-US" sz="2000" dirty="0" smtClean="0"/>
              <a:t>.</a:t>
            </a:r>
            <a:endParaRPr lang="en-US" sz="2000" dirty="0"/>
          </a:p>
        </p:txBody>
      </p:sp>
      <p:sp>
        <p:nvSpPr>
          <p:cNvPr id="9" name="Slide Number Placeholder 8"/>
          <p:cNvSpPr>
            <a:spLocks noGrp="1"/>
          </p:cNvSpPr>
          <p:nvPr>
            <p:ph type="sldNum" sz="quarter" idx="12"/>
          </p:nvPr>
        </p:nvSpPr>
        <p:spPr/>
        <p:txBody>
          <a:bodyPr/>
          <a:lstStyle/>
          <a:p>
            <a:fld id="{C5BDE208-9292-45E5-B44E-E83542AB4FD9}" type="slidenum">
              <a:rPr lang="en-US" smtClean="0"/>
              <a:t>12</a:t>
            </a:fld>
            <a:endParaRPr lang="en-US"/>
          </a:p>
        </p:txBody>
      </p:sp>
    </p:spTree>
    <p:extLst>
      <p:ext uri="{BB962C8B-B14F-4D97-AF65-F5344CB8AC3E}">
        <p14:creationId xmlns:p14="http://schemas.microsoft.com/office/powerpoint/2010/main" val="12575812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a:t>Investment Portfolio &amp; Diversification</a:t>
            </a:r>
          </a:p>
        </p:txBody>
      </p:sp>
      <p:sp>
        <p:nvSpPr>
          <p:cNvPr id="5" name="Slide Number Placeholder 4"/>
          <p:cNvSpPr>
            <a:spLocks noGrp="1"/>
          </p:cNvSpPr>
          <p:nvPr>
            <p:ph type="sldNum" sz="quarter" idx="12"/>
          </p:nvPr>
        </p:nvSpPr>
        <p:spPr/>
        <p:txBody>
          <a:bodyPr/>
          <a:lstStyle/>
          <a:p>
            <a:fld id="{C5BDE208-9292-45E5-B44E-E83542AB4FD9}" type="slidenum">
              <a:rPr lang="en-US" smtClean="0"/>
              <a:t>13</a:t>
            </a:fld>
            <a:endParaRPr lang="en-US"/>
          </a:p>
        </p:txBody>
      </p:sp>
      <p:sp>
        <p:nvSpPr>
          <p:cNvPr id="9" name="Content Placeholder 8"/>
          <p:cNvSpPr>
            <a:spLocks noGrp="1"/>
          </p:cNvSpPr>
          <p:nvPr>
            <p:ph sz="quarter" idx="1"/>
          </p:nvPr>
        </p:nvSpPr>
        <p:spPr>
          <a:xfrm>
            <a:off x="914400" y="1447800"/>
            <a:ext cx="7772400" cy="4800600"/>
          </a:xfrm>
        </p:spPr>
        <p:txBody>
          <a:bodyPr>
            <a:normAutofit fontScale="92500" lnSpcReduction="20000"/>
          </a:bodyPr>
          <a:lstStyle/>
          <a:p>
            <a:r>
              <a:rPr lang="en-US" b="1" dirty="0"/>
              <a:t>Portfolio: </a:t>
            </a:r>
            <a:r>
              <a:rPr lang="en-US" dirty="0"/>
              <a:t>Combination of financial </a:t>
            </a:r>
            <a:r>
              <a:rPr lang="en-US" dirty="0" smtClean="0"/>
              <a:t>investments</a:t>
            </a:r>
          </a:p>
          <a:p>
            <a:pPr lvl="1"/>
            <a:r>
              <a:rPr lang="en-US" b="1" dirty="0" smtClean="0"/>
              <a:t>Provides Diversification</a:t>
            </a:r>
            <a:r>
              <a:rPr lang="en-US" b="1" dirty="0"/>
              <a:t>:</a:t>
            </a:r>
            <a:r>
              <a:rPr lang="en-US" dirty="0"/>
              <a:t> </a:t>
            </a:r>
            <a:endParaRPr lang="en-US" dirty="0" smtClean="0"/>
          </a:p>
          <a:p>
            <a:pPr lvl="1"/>
            <a:r>
              <a:rPr lang="en-US" dirty="0" smtClean="0"/>
              <a:t>Having </a:t>
            </a:r>
            <a:r>
              <a:rPr lang="en-US" dirty="0"/>
              <a:t>different investments so your risk is not concentrated in one type of investment or asset.</a:t>
            </a:r>
          </a:p>
          <a:p>
            <a:pPr lvl="1"/>
            <a:r>
              <a:rPr lang="en-US" dirty="0"/>
              <a:t>Reduces overall risk in a portfolio over time</a:t>
            </a:r>
          </a:p>
          <a:p>
            <a:r>
              <a:rPr lang="en-US" dirty="0" smtClean="0"/>
              <a:t>Stock </a:t>
            </a:r>
            <a:r>
              <a:rPr lang="en-US" dirty="0"/>
              <a:t>Portfolio</a:t>
            </a:r>
          </a:p>
          <a:p>
            <a:pPr lvl="2"/>
            <a:r>
              <a:rPr lang="en-US" dirty="0"/>
              <a:t>Combination of different stocks ONLY</a:t>
            </a:r>
          </a:p>
          <a:p>
            <a:pPr lvl="2"/>
            <a:r>
              <a:rPr lang="en-US" dirty="0"/>
              <a:t>Reduces risk exposure to one or few stocks</a:t>
            </a:r>
          </a:p>
          <a:p>
            <a:r>
              <a:rPr lang="en-US" dirty="0"/>
              <a:t>Bond Portfolio</a:t>
            </a:r>
          </a:p>
          <a:p>
            <a:pPr marL="914400" lvl="1" indent="-457200"/>
            <a:r>
              <a:rPr lang="en-US" dirty="0"/>
              <a:t>Combination of different bonds ONLY</a:t>
            </a:r>
          </a:p>
          <a:p>
            <a:pPr marL="914400" lvl="1" indent="-457200"/>
            <a:r>
              <a:rPr lang="en-US" dirty="0"/>
              <a:t>Reduces risk exposure to one or few stocks</a:t>
            </a:r>
          </a:p>
          <a:p>
            <a:r>
              <a:rPr lang="en-US" dirty="0"/>
              <a:t>Investment Portfolio</a:t>
            </a:r>
          </a:p>
          <a:p>
            <a:pPr lvl="1"/>
            <a:r>
              <a:rPr lang="en-US" dirty="0"/>
              <a:t>Combination of different investments such as stocks ,bonds, options</a:t>
            </a:r>
          </a:p>
          <a:p>
            <a:pPr lvl="1"/>
            <a:r>
              <a:rPr lang="en-US" dirty="0"/>
              <a:t>Reduces risk exposure to one or few types of assets</a:t>
            </a:r>
          </a:p>
          <a:p>
            <a:endParaRPr lang="en-US" dirty="0"/>
          </a:p>
          <a:p>
            <a:endParaRPr lang="en-US" dirty="0"/>
          </a:p>
        </p:txBody>
      </p:sp>
    </p:spTree>
    <p:extLst>
      <p:ext uri="{BB962C8B-B14F-4D97-AF65-F5344CB8AC3E}">
        <p14:creationId xmlns:p14="http://schemas.microsoft.com/office/powerpoint/2010/main" val="1100326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838200"/>
          </a:xfrm>
        </p:spPr>
        <p:txBody>
          <a:bodyPr/>
          <a:lstStyle/>
          <a:p>
            <a:r>
              <a:rPr lang="en-US" dirty="0"/>
              <a:t>Mutual Funds</a:t>
            </a:r>
          </a:p>
        </p:txBody>
      </p:sp>
      <p:sp>
        <p:nvSpPr>
          <p:cNvPr id="3" name="Text Placeholder 2"/>
          <p:cNvSpPr>
            <a:spLocks noGrp="1"/>
          </p:cNvSpPr>
          <p:nvPr>
            <p:ph type="body" idx="1"/>
          </p:nvPr>
        </p:nvSpPr>
        <p:spPr>
          <a:xfrm>
            <a:off x="838200" y="1066800"/>
            <a:ext cx="3733800" cy="457200"/>
          </a:xfrm>
        </p:spPr>
        <p:txBody>
          <a:bodyPr/>
          <a:lstStyle/>
          <a:p>
            <a:pPr algn="ctr"/>
            <a:r>
              <a:rPr lang="en-US" dirty="0" smtClean="0"/>
              <a:t>Overview</a:t>
            </a:r>
            <a:endParaRPr lang="en-US" dirty="0"/>
          </a:p>
        </p:txBody>
      </p:sp>
      <p:sp>
        <p:nvSpPr>
          <p:cNvPr id="4" name="Text Placeholder 3"/>
          <p:cNvSpPr>
            <a:spLocks noGrp="1"/>
          </p:cNvSpPr>
          <p:nvPr>
            <p:ph type="body" sz="half" idx="3"/>
          </p:nvPr>
        </p:nvSpPr>
        <p:spPr>
          <a:xfrm>
            <a:off x="5105400" y="990600"/>
            <a:ext cx="3733800" cy="381000"/>
          </a:xfrm>
        </p:spPr>
        <p:txBody>
          <a:bodyPr/>
          <a:lstStyle/>
          <a:p>
            <a:pPr algn="ctr"/>
            <a:r>
              <a:rPr lang="en-US" dirty="0" smtClean="0"/>
              <a:t>Some Types &amp; Features</a:t>
            </a:r>
            <a:endParaRPr lang="en-US" dirty="0"/>
          </a:p>
        </p:txBody>
      </p:sp>
      <p:sp>
        <p:nvSpPr>
          <p:cNvPr id="5" name="Slide Number Placeholder 4"/>
          <p:cNvSpPr>
            <a:spLocks noGrp="1"/>
          </p:cNvSpPr>
          <p:nvPr>
            <p:ph type="sldNum" sz="quarter" idx="12"/>
          </p:nvPr>
        </p:nvSpPr>
        <p:spPr/>
        <p:txBody>
          <a:bodyPr/>
          <a:lstStyle/>
          <a:p>
            <a:fld id="{C5BDE208-9292-45E5-B44E-E83542AB4FD9}" type="slidenum">
              <a:rPr lang="en-US" smtClean="0"/>
              <a:t>14</a:t>
            </a:fld>
            <a:endParaRPr lang="en-US"/>
          </a:p>
        </p:txBody>
      </p:sp>
      <p:sp>
        <p:nvSpPr>
          <p:cNvPr id="6" name="Content Placeholder 5"/>
          <p:cNvSpPr>
            <a:spLocks noGrp="1"/>
          </p:cNvSpPr>
          <p:nvPr>
            <p:ph sz="half" idx="2"/>
          </p:nvPr>
        </p:nvSpPr>
        <p:spPr>
          <a:xfrm>
            <a:off x="914400" y="1600200"/>
            <a:ext cx="3733800" cy="4533900"/>
          </a:xfrm>
        </p:spPr>
        <p:txBody>
          <a:bodyPr>
            <a:normAutofit fontScale="62500" lnSpcReduction="20000"/>
          </a:bodyPr>
          <a:lstStyle/>
          <a:p>
            <a:pPr>
              <a:defRPr/>
            </a:pPr>
            <a:r>
              <a:rPr lang="en-US" b="1" dirty="0" smtClean="0"/>
              <a:t>Mutual funds </a:t>
            </a:r>
            <a:r>
              <a:rPr lang="en-US" dirty="0" smtClean="0"/>
              <a:t>combines the </a:t>
            </a:r>
            <a:r>
              <a:rPr lang="en-US" dirty="0"/>
              <a:t>money of many investors </a:t>
            </a:r>
            <a:r>
              <a:rPr lang="en-US" dirty="0" smtClean="0"/>
              <a:t>(i.e. shareholders) to </a:t>
            </a:r>
            <a:r>
              <a:rPr lang="en-US" dirty="0"/>
              <a:t>invest in a variety of </a:t>
            </a:r>
            <a:r>
              <a:rPr lang="en-US" dirty="0" smtClean="0"/>
              <a:t>securities.</a:t>
            </a:r>
          </a:p>
          <a:p>
            <a:pPr lvl="1">
              <a:defRPr/>
            </a:pPr>
            <a:r>
              <a:rPr lang="en-US" dirty="0" smtClean="0"/>
              <a:t>May </a:t>
            </a:r>
            <a:r>
              <a:rPr lang="en-US" dirty="0"/>
              <a:t>be part of retirement accounts such as 104(k), 403(b), </a:t>
            </a:r>
            <a:r>
              <a:rPr lang="en-US" dirty="0" smtClean="0"/>
              <a:t>IRAs</a:t>
            </a:r>
          </a:p>
          <a:p>
            <a:pPr lvl="1">
              <a:defRPr/>
            </a:pPr>
            <a:r>
              <a:rPr lang="en-US" dirty="0"/>
              <a:t>At least 50% of households invest in mutual </a:t>
            </a:r>
            <a:r>
              <a:rPr lang="en-US" dirty="0" smtClean="0"/>
              <a:t>funds</a:t>
            </a:r>
            <a:endParaRPr lang="en-US" dirty="0"/>
          </a:p>
          <a:p>
            <a:pPr marL="0" indent="0">
              <a:buNone/>
              <a:defRPr/>
            </a:pPr>
            <a:r>
              <a:rPr lang="en-US" b="1" u="sng" dirty="0" smtClean="0"/>
              <a:t>Reasons for Investing in Mutual Funds</a:t>
            </a:r>
          </a:p>
          <a:p>
            <a:pPr>
              <a:defRPr/>
            </a:pPr>
            <a:r>
              <a:rPr lang="en-US" sz="2200" dirty="0" smtClean="0"/>
              <a:t>Easy </a:t>
            </a:r>
            <a:r>
              <a:rPr lang="en-US" sz="2200" dirty="0"/>
              <a:t>way to </a:t>
            </a:r>
            <a:r>
              <a:rPr lang="en-US" sz="2200" dirty="0" smtClean="0"/>
              <a:t>invest.</a:t>
            </a:r>
          </a:p>
          <a:p>
            <a:pPr>
              <a:defRPr/>
            </a:pPr>
            <a:r>
              <a:rPr lang="en-US" sz="2200" dirty="0" smtClean="0"/>
              <a:t>Professional management.</a:t>
            </a:r>
          </a:p>
          <a:p>
            <a:pPr>
              <a:defRPr/>
            </a:pPr>
            <a:r>
              <a:rPr lang="en-US" sz="2200" dirty="0" smtClean="0"/>
              <a:t>Diversification (spreading risks)</a:t>
            </a:r>
            <a:endParaRPr lang="en-US" sz="2200" dirty="0"/>
          </a:p>
          <a:p>
            <a:pPr marL="0" indent="0">
              <a:buNone/>
            </a:pPr>
            <a:endParaRPr lang="en-US" b="1" u="sng" dirty="0" smtClean="0"/>
          </a:p>
          <a:p>
            <a:pPr marL="0" indent="0">
              <a:buNone/>
            </a:pPr>
            <a:r>
              <a:rPr lang="en-US" b="1" u="sng" dirty="0" smtClean="0"/>
              <a:t>Mutual Fund Families:</a:t>
            </a:r>
            <a:r>
              <a:rPr lang="en-US" b="1" dirty="0" smtClean="0"/>
              <a:t> </a:t>
            </a:r>
            <a:r>
              <a:rPr lang="en-US" altLang="en-US" dirty="0"/>
              <a:t>An investment company </a:t>
            </a:r>
            <a:r>
              <a:rPr lang="en-US" altLang="en-US" dirty="0" smtClean="0"/>
              <a:t>with different mutual fund under management with different goals &amp; investment styles (like growth, large-cap, </a:t>
            </a:r>
            <a:r>
              <a:rPr lang="en-US" altLang="en-US" dirty="0" err="1" smtClean="0"/>
              <a:t>etc</a:t>
            </a:r>
            <a:r>
              <a:rPr lang="en-US" altLang="en-US" dirty="0" smtClean="0"/>
              <a:t>) </a:t>
            </a:r>
          </a:p>
          <a:p>
            <a:r>
              <a:rPr lang="en-US" altLang="en-US" dirty="0" smtClean="0"/>
              <a:t>E.g. Vanguard Family, Fidelity Family</a:t>
            </a:r>
            <a:endParaRPr lang="en-US" altLang="en-US" dirty="0"/>
          </a:p>
          <a:p>
            <a:r>
              <a:rPr lang="en-US" altLang="en-US" sz="2400" dirty="0" smtClean="0"/>
              <a:t>You can move money from one fund to another within fund families for little or no fees. </a:t>
            </a:r>
            <a:endParaRPr lang="en-US" altLang="en-US" sz="2400" dirty="0"/>
          </a:p>
          <a:p>
            <a:endParaRPr lang="en-US" dirty="0"/>
          </a:p>
        </p:txBody>
      </p:sp>
      <p:sp>
        <p:nvSpPr>
          <p:cNvPr id="7" name="Content Placeholder 6"/>
          <p:cNvSpPr>
            <a:spLocks noGrp="1"/>
          </p:cNvSpPr>
          <p:nvPr>
            <p:ph sz="half" idx="4"/>
          </p:nvPr>
        </p:nvSpPr>
        <p:spPr>
          <a:xfrm>
            <a:off x="4953000" y="1600200"/>
            <a:ext cx="3962400" cy="4800600"/>
          </a:xfrm>
        </p:spPr>
        <p:txBody>
          <a:bodyPr>
            <a:normAutofit fontScale="62500" lnSpcReduction="20000"/>
          </a:bodyPr>
          <a:lstStyle/>
          <a:p>
            <a:pPr marL="0" lvl="1" indent="0">
              <a:buClrTx/>
              <a:buNone/>
            </a:pPr>
            <a:r>
              <a:rPr lang="en-US" sz="2800" b="1" dirty="0"/>
              <a:t>Closed-End Funds</a:t>
            </a:r>
            <a:r>
              <a:rPr lang="en-US" b="1" dirty="0"/>
              <a:t>: </a:t>
            </a:r>
            <a:r>
              <a:rPr lang="en-US" dirty="0"/>
              <a:t>After all original shares  issued upon fund organization are sold, you can purchase shares only from another investor who is willing to sell. </a:t>
            </a:r>
            <a:endParaRPr lang="en-US" dirty="0" smtClean="0"/>
          </a:p>
          <a:p>
            <a:pPr marL="342900" lvl="1" indent="-342900">
              <a:buClrTx/>
            </a:pPr>
            <a:r>
              <a:rPr lang="en-US" dirty="0" smtClean="0"/>
              <a:t>Purchased </a:t>
            </a:r>
            <a:r>
              <a:rPr lang="en-US" dirty="0"/>
              <a:t>through brokerage firm</a:t>
            </a:r>
          </a:p>
          <a:p>
            <a:pPr marL="0" indent="0">
              <a:buSzPct val="100000"/>
              <a:buNone/>
              <a:defRPr/>
            </a:pPr>
            <a:r>
              <a:rPr lang="en-US" sz="2900" b="1" dirty="0"/>
              <a:t>Open-End Funds</a:t>
            </a:r>
            <a:r>
              <a:rPr lang="en-US" b="1" dirty="0"/>
              <a:t>: </a:t>
            </a:r>
            <a:r>
              <a:rPr lang="en-US" dirty="0"/>
              <a:t>Shares are issued and redeemed by the investment company at the request of investors. </a:t>
            </a:r>
            <a:endParaRPr lang="en-US" dirty="0" smtClean="0"/>
          </a:p>
          <a:p>
            <a:pPr lvl="1">
              <a:buSzPct val="100000"/>
              <a:defRPr/>
            </a:pPr>
            <a:r>
              <a:rPr lang="en-US" dirty="0" smtClean="0"/>
              <a:t>Investors </a:t>
            </a:r>
            <a:r>
              <a:rPr lang="en-US" dirty="0"/>
              <a:t>can buy and sell shares at the net asset value (NAV</a:t>
            </a:r>
            <a:r>
              <a:rPr lang="en-US" dirty="0" smtClean="0"/>
              <a:t>).</a:t>
            </a:r>
          </a:p>
          <a:p>
            <a:pPr lvl="1">
              <a:buSzPct val="100000"/>
              <a:defRPr/>
            </a:pPr>
            <a:r>
              <a:rPr lang="en-US" sz="2500" dirty="0" smtClean="0"/>
              <a:t>Purchased </a:t>
            </a:r>
            <a:r>
              <a:rPr lang="en-US" sz="2500" dirty="0"/>
              <a:t>through sponsoring investment </a:t>
            </a:r>
            <a:r>
              <a:rPr lang="en-US" sz="2500" dirty="0" smtClean="0"/>
              <a:t>company(No-Load)</a:t>
            </a:r>
          </a:p>
          <a:p>
            <a:pPr lvl="1">
              <a:buSzPct val="100000"/>
              <a:defRPr/>
            </a:pPr>
            <a:r>
              <a:rPr lang="en-US" sz="2500" dirty="0" smtClean="0"/>
              <a:t>purchased </a:t>
            </a:r>
            <a:r>
              <a:rPr lang="en-US" sz="2500" dirty="0"/>
              <a:t>through authorized account executives or salespersons</a:t>
            </a:r>
          </a:p>
          <a:p>
            <a:pPr>
              <a:spcBef>
                <a:spcPts val="300"/>
              </a:spcBef>
              <a:defRPr/>
            </a:pPr>
            <a:r>
              <a:rPr lang="en-US" b="1" dirty="0" smtClean="0"/>
              <a:t>Load </a:t>
            </a:r>
            <a:r>
              <a:rPr lang="en-US" b="1" dirty="0"/>
              <a:t>Fund: </a:t>
            </a:r>
            <a:r>
              <a:rPr lang="en-US" sz="2400" dirty="0" smtClean="0"/>
              <a:t>Investor </a:t>
            </a:r>
            <a:r>
              <a:rPr lang="en-US" sz="2400" dirty="0"/>
              <a:t>pay </a:t>
            </a:r>
            <a:r>
              <a:rPr lang="en-US" sz="2400" dirty="0" smtClean="0"/>
              <a:t>commission </a:t>
            </a:r>
            <a:r>
              <a:rPr lang="en-US" sz="2400" dirty="0"/>
              <a:t>(sales charge) up to 8.5% every time they </a:t>
            </a:r>
            <a:r>
              <a:rPr lang="en-US" sz="2400" dirty="0" smtClean="0"/>
              <a:t>buy </a:t>
            </a:r>
            <a:r>
              <a:rPr lang="en-US" sz="2400" dirty="0"/>
              <a:t>shares</a:t>
            </a:r>
          </a:p>
          <a:p>
            <a:pPr>
              <a:spcBef>
                <a:spcPts val="300"/>
              </a:spcBef>
              <a:defRPr/>
            </a:pPr>
            <a:r>
              <a:rPr lang="en-US" b="1" dirty="0"/>
              <a:t>No-Load Fund</a:t>
            </a:r>
            <a:r>
              <a:rPr lang="en-US" sz="2400" b="1" dirty="0"/>
              <a:t>: </a:t>
            </a:r>
            <a:r>
              <a:rPr lang="en-US" sz="2400" dirty="0"/>
              <a:t>Investors pay no sales charge up front.</a:t>
            </a:r>
          </a:p>
          <a:p>
            <a:pPr>
              <a:spcBef>
                <a:spcPts val="300"/>
              </a:spcBef>
              <a:defRPr/>
            </a:pPr>
            <a:r>
              <a:rPr lang="en-US" sz="2400" b="1" dirty="0"/>
              <a:t>Other Fees: </a:t>
            </a:r>
            <a:r>
              <a:rPr lang="en-US" sz="2400" dirty="0"/>
              <a:t>Management Fees, 12b-1 Fees (distribution fee).</a:t>
            </a:r>
          </a:p>
          <a:p>
            <a:endParaRPr lang="en-US" dirty="0"/>
          </a:p>
        </p:txBody>
      </p:sp>
    </p:spTree>
    <p:extLst>
      <p:ext uri="{BB962C8B-B14F-4D97-AF65-F5344CB8AC3E}">
        <p14:creationId xmlns:p14="http://schemas.microsoft.com/office/powerpoint/2010/main" val="22471519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944562"/>
          </a:xfrm>
        </p:spPr>
        <p:txBody>
          <a:bodyPr>
            <a:normAutofit/>
          </a:bodyPr>
          <a:lstStyle/>
          <a:p>
            <a:r>
              <a:rPr lang="en-US" altLang="en-US" dirty="0"/>
              <a:t>Classification of </a:t>
            </a:r>
            <a:r>
              <a:rPr lang="en-US" altLang="en-US" dirty="0" smtClean="0"/>
              <a:t>Stock Mutual </a:t>
            </a:r>
            <a:r>
              <a:rPr lang="en-US" altLang="en-US" dirty="0"/>
              <a:t>Funds</a:t>
            </a:r>
            <a:endParaRPr lang="en-US" sz="1200" dirty="0"/>
          </a:p>
        </p:txBody>
      </p:sp>
      <p:sp>
        <p:nvSpPr>
          <p:cNvPr id="5" name="Content Placeholder 2"/>
          <p:cNvSpPr>
            <a:spLocks noGrp="1"/>
          </p:cNvSpPr>
          <p:nvPr>
            <p:ph type="body" idx="1"/>
          </p:nvPr>
        </p:nvSpPr>
        <p:spPr>
          <a:xfrm>
            <a:off x="457200" y="1371600"/>
            <a:ext cx="4040188" cy="838200"/>
          </a:xfrm>
        </p:spPr>
        <p:txBody>
          <a:bodyPr>
            <a:noAutofit/>
          </a:bodyPr>
          <a:lstStyle/>
          <a:p>
            <a:pPr indent="-347472" algn="ctr">
              <a:defRPr/>
            </a:pPr>
            <a:r>
              <a:rPr lang="en-US" sz="3200" dirty="0" smtClean="0"/>
              <a:t>Size </a:t>
            </a:r>
            <a:r>
              <a:rPr lang="en-US" sz="3200" dirty="0" smtClean="0"/>
              <a:t>&amp; </a:t>
            </a:r>
            <a:r>
              <a:rPr lang="en-US" sz="3200" dirty="0" smtClean="0"/>
              <a:t>focus</a:t>
            </a:r>
            <a:endParaRPr lang="en-US" sz="3200" dirty="0"/>
          </a:p>
        </p:txBody>
      </p:sp>
      <p:sp>
        <p:nvSpPr>
          <p:cNvPr id="3" name="Text Placeholder 2"/>
          <p:cNvSpPr>
            <a:spLocks noGrp="1"/>
          </p:cNvSpPr>
          <p:nvPr>
            <p:ph type="body" sz="half" idx="3"/>
          </p:nvPr>
        </p:nvSpPr>
        <p:spPr>
          <a:xfrm>
            <a:off x="4648200" y="1524000"/>
            <a:ext cx="4041775" cy="639762"/>
          </a:xfrm>
        </p:spPr>
        <p:txBody>
          <a:bodyPr>
            <a:noAutofit/>
          </a:bodyPr>
          <a:lstStyle/>
          <a:p>
            <a:pPr algn="ctr"/>
            <a:r>
              <a:rPr lang="en-US" sz="3200" dirty="0" smtClean="0"/>
              <a:t>Investment style</a:t>
            </a:r>
            <a:endParaRPr lang="en-US" sz="3200" dirty="0"/>
          </a:p>
        </p:txBody>
      </p:sp>
      <p:sp>
        <p:nvSpPr>
          <p:cNvPr id="2" name="Content Placeholder 1"/>
          <p:cNvSpPr>
            <a:spLocks noGrp="1"/>
          </p:cNvSpPr>
          <p:nvPr>
            <p:ph sz="half" idx="2"/>
          </p:nvPr>
        </p:nvSpPr>
        <p:spPr>
          <a:xfrm>
            <a:off x="457200" y="2362200"/>
            <a:ext cx="4040188" cy="4191000"/>
          </a:xfrm>
        </p:spPr>
        <p:txBody>
          <a:bodyPr>
            <a:noAutofit/>
          </a:bodyPr>
          <a:lstStyle/>
          <a:p>
            <a:pPr marL="0" indent="-400050">
              <a:defRPr/>
            </a:pPr>
            <a:r>
              <a:rPr lang="en-US" sz="2400" b="1" i="1" dirty="0" smtClean="0"/>
              <a:t>Large-cap funds </a:t>
            </a:r>
            <a:r>
              <a:rPr lang="en-US" sz="1800" dirty="0" smtClean="0"/>
              <a:t>(size &gt;8 Billion) </a:t>
            </a:r>
          </a:p>
          <a:p>
            <a:pPr marL="0" indent="-400050">
              <a:defRPr/>
            </a:pPr>
            <a:r>
              <a:rPr lang="en-US" sz="2400" b="1" i="1" dirty="0" smtClean="0"/>
              <a:t>Midcap </a:t>
            </a:r>
            <a:r>
              <a:rPr lang="en-US" sz="2400" b="1" i="1" dirty="0"/>
              <a:t>funds</a:t>
            </a:r>
            <a:r>
              <a:rPr lang="en-US" sz="2400" dirty="0"/>
              <a:t>  </a:t>
            </a:r>
            <a:r>
              <a:rPr lang="en-US" sz="1800" dirty="0" smtClean="0"/>
              <a:t>($1 </a:t>
            </a:r>
            <a:r>
              <a:rPr lang="en-US" sz="1800" dirty="0"/>
              <a:t>to $8 </a:t>
            </a:r>
            <a:r>
              <a:rPr lang="en-US" sz="1800" dirty="0" smtClean="0"/>
              <a:t>billion).</a:t>
            </a:r>
            <a:endParaRPr lang="en-US" sz="1800" dirty="0"/>
          </a:p>
          <a:p>
            <a:pPr marL="0" indent="-400050">
              <a:spcBef>
                <a:spcPts val="300"/>
              </a:spcBef>
              <a:defRPr/>
            </a:pPr>
            <a:r>
              <a:rPr lang="en-US" sz="2400" b="1" i="1" dirty="0" smtClean="0"/>
              <a:t>Small-cap </a:t>
            </a:r>
            <a:r>
              <a:rPr lang="en-US" sz="2400" b="1" i="1" dirty="0"/>
              <a:t>funds</a:t>
            </a:r>
            <a:r>
              <a:rPr lang="en-US" sz="2400" dirty="0"/>
              <a:t> </a:t>
            </a:r>
            <a:r>
              <a:rPr lang="en-US" sz="2400" dirty="0" smtClean="0"/>
              <a:t>(</a:t>
            </a:r>
            <a:r>
              <a:rPr lang="en-US" sz="2000" dirty="0" smtClean="0"/>
              <a:t>&lt; </a:t>
            </a:r>
            <a:r>
              <a:rPr lang="en-US" sz="2000" dirty="0"/>
              <a:t>$1 </a:t>
            </a:r>
            <a:r>
              <a:rPr lang="en-US" sz="2000" dirty="0" smtClean="0"/>
              <a:t>billion).</a:t>
            </a:r>
            <a:endParaRPr lang="en-US" sz="2000" dirty="0"/>
          </a:p>
          <a:p>
            <a:pPr>
              <a:spcBef>
                <a:spcPts val="300"/>
              </a:spcBef>
              <a:defRPr/>
            </a:pPr>
            <a:r>
              <a:rPr lang="en-US" sz="2400" b="1" i="1" dirty="0"/>
              <a:t>Socially responsible funds</a:t>
            </a:r>
            <a:r>
              <a:rPr lang="en-US" sz="2400" dirty="0"/>
              <a:t> </a:t>
            </a:r>
            <a:endParaRPr lang="en-US" sz="2400" dirty="0" smtClean="0"/>
          </a:p>
          <a:p>
            <a:pPr lvl="1">
              <a:spcBef>
                <a:spcPts val="300"/>
              </a:spcBef>
              <a:defRPr/>
            </a:pPr>
            <a:r>
              <a:rPr lang="en-US" sz="1600" dirty="0" smtClean="0"/>
              <a:t>Focus on impact/ethically conscious companies.</a:t>
            </a:r>
          </a:p>
          <a:p>
            <a:pPr marL="0" indent="-400050">
              <a:spcBef>
                <a:spcPts val="300"/>
              </a:spcBef>
              <a:defRPr/>
            </a:pPr>
            <a:r>
              <a:rPr lang="en-US" sz="2400" b="1" i="1" dirty="0"/>
              <a:t>Regional funds</a:t>
            </a:r>
            <a:r>
              <a:rPr lang="en-US" sz="2400" dirty="0"/>
              <a:t> </a:t>
            </a:r>
            <a:endParaRPr lang="en-US" sz="2400" dirty="0" smtClean="0"/>
          </a:p>
          <a:p>
            <a:pPr marL="274320" lvl="1" indent="-400050">
              <a:spcBef>
                <a:spcPts val="300"/>
              </a:spcBef>
              <a:defRPr/>
            </a:pPr>
            <a:r>
              <a:rPr lang="en-US" sz="1800" dirty="0" smtClean="0"/>
              <a:t>Focus on </a:t>
            </a:r>
            <a:r>
              <a:rPr lang="en-US" sz="1800" dirty="0"/>
              <a:t>a specific region of the world.</a:t>
            </a:r>
          </a:p>
          <a:p>
            <a:pPr marL="0" indent="-400050">
              <a:spcBef>
                <a:spcPts val="300"/>
              </a:spcBef>
              <a:defRPr/>
            </a:pPr>
            <a:r>
              <a:rPr lang="en-US" sz="2400" b="1" i="1" dirty="0"/>
              <a:t>Sector funds</a:t>
            </a:r>
            <a:r>
              <a:rPr lang="en-US" sz="2400" dirty="0"/>
              <a:t> </a:t>
            </a:r>
            <a:endParaRPr lang="en-US" sz="2400" dirty="0" smtClean="0"/>
          </a:p>
          <a:p>
            <a:pPr marL="274320" lvl="1" indent="-400050">
              <a:spcBef>
                <a:spcPts val="300"/>
              </a:spcBef>
              <a:defRPr/>
            </a:pPr>
            <a:r>
              <a:rPr lang="en-US" sz="2000" dirty="0" smtClean="0"/>
              <a:t>Focus on specific industries</a:t>
            </a:r>
            <a:endParaRPr lang="en-US" sz="2000" dirty="0"/>
          </a:p>
        </p:txBody>
      </p:sp>
      <p:sp>
        <p:nvSpPr>
          <p:cNvPr id="6" name="Content Placeholder 5"/>
          <p:cNvSpPr>
            <a:spLocks noGrp="1"/>
          </p:cNvSpPr>
          <p:nvPr>
            <p:ph sz="half" idx="4"/>
          </p:nvPr>
        </p:nvSpPr>
        <p:spPr>
          <a:xfrm>
            <a:off x="4645025" y="2667000"/>
            <a:ext cx="4041775" cy="3962399"/>
          </a:xfrm>
        </p:spPr>
        <p:txBody>
          <a:bodyPr>
            <a:noAutofit/>
          </a:bodyPr>
          <a:lstStyle/>
          <a:p>
            <a:pPr indent="-347472">
              <a:defRPr/>
            </a:pPr>
            <a:r>
              <a:rPr lang="en-US" sz="2800" i="1" dirty="0"/>
              <a:t>Aggressive growth funds</a:t>
            </a:r>
            <a:r>
              <a:rPr lang="en-US" sz="2800" dirty="0"/>
              <a:t> </a:t>
            </a:r>
            <a:endParaRPr lang="en-US" sz="2800" dirty="0" smtClean="0"/>
          </a:p>
          <a:p>
            <a:pPr indent="-347472">
              <a:defRPr/>
            </a:pPr>
            <a:r>
              <a:rPr lang="en-US" sz="2800" i="1" dirty="0" smtClean="0"/>
              <a:t>Equity </a:t>
            </a:r>
            <a:r>
              <a:rPr lang="en-US" sz="2800" i="1" dirty="0"/>
              <a:t>income </a:t>
            </a:r>
            <a:r>
              <a:rPr lang="en-US" sz="2800" i="1" dirty="0" smtClean="0"/>
              <a:t>funds</a:t>
            </a:r>
            <a:endParaRPr lang="en-US" sz="2800" dirty="0"/>
          </a:p>
          <a:p>
            <a:pPr indent="-347472">
              <a:defRPr/>
            </a:pPr>
            <a:r>
              <a:rPr lang="en-US" sz="2800" i="1" dirty="0"/>
              <a:t>Global stock </a:t>
            </a:r>
            <a:r>
              <a:rPr lang="en-US" sz="2800" i="1" dirty="0" smtClean="0"/>
              <a:t>funds</a:t>
            </a:r>
            <a:endParaRPr lang="en-US" sz="2800" dirty="0"/>
          </a:p>
          <a:p>
            <a:pPr indent="-347472">
              <a:defRPr/>
            </a:pPr>
            <a:r>
              <a:rPr lang="en-US" sz="2800" i="1" dirty="0" smtClean="0"/>
              <a:t>Growth </a:t>
            </a:r>
            <a:r>
              <a:rPr lang="en-US" sz="2800" i="1" dirty="0"/>
              <a:t>funds</a:t>
            </a:r>
            <a:r>
              <a:rPr lang="en-US" sz="2800" dirty="0"/>
              <a:t> </a:t>
            </a:r>
            <a:endParaRPr lang="en-US" sz="2800" dirty="0" smtClean="0"/>
          </a:p>
          <a:p>
            <a:pPr indent="-347472">
              <a:defRPr/>
            </a:pPr>
            <a:r>
              <a:rPr lang="en-US" sz="2800" i="1" dirty="0" smtClean="0"/>
              <a:t>Index </a:t>
            </a:r>
            <a:r>
              <a:rPr lang="en-US" sz="2800" i="1" dirty="0"/>
              <a:t>funds</a:t>
            </a:r>
            <a:r>
              <a:rPr lang="en-US" sz="2800" dirty="0"/>
              <a:t> </a:t>
            </a:r>
            <a:r>
              <a:rPr lang="en-US" sz="2800" i="1" dirty="0" smtClean="0"/>
              <a:t>International funds</a:t>
            </a:r>
            <a:endParaRPr lang="en-US" sz="1400" dirty="0"/>
          </a:p>
        </p:txBody>
      </p:sp>
      <p:sp>
        <p:nvSpPr>
          <p:cNvPr id="7" name="Slide Number Placeholder 6"/>
          <p:cNvSpPr>
            <a:spLocks noGrp="1"/>
          </p:cNvSpPr>
          <p:nvPr>
            <p:ph type="sldNum" sz="quarter" idx="12"/>
          </p:nvPr>
        </p:nvSpPr>
        <p:spPr/>
        <p:txBody>
          <a:bodyPr/>
          <a:lstStyle/>
          <a:p>
            <a:fld id="{C5BDE208-9292-45E5-B44E-E83542AB4FD9}" type="slidenum">
              <a:rPr lang="en-US" smtClean="0"/>
              <a:t>15</a:t>
            </a:fld>
            <a:endParaRPr lang="en-US"/>
          </a:p>
        </p:txBody>
      </p:sp>
    </p:spTree>
    <p:extLst>
      <p:ext uri="{BB962C8B-B14F-4D97-AF65-F5344CB8AC3E}">
        <p14:creationId xmlns:p14="http://schemas.microsoft.com/office/powerpoint/2010/main" val="28048122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946150"/>
          </a:xfrm>
        </p:spPr>
        <p:txBody>
          <a:bodyPr>
            <a:normAutofit fontScale="90000"/>
          </a:bodyPr>
          <a:lstStyle/>
          <a:p>
            <a:r>
              <a:rPr lang="en-US" altLang="en-US" dirty="0"/>
              <a:t>Classification of Bond Mutual Funds</a:t>
            </a:r>
            <a:endParaRPr lang="en-US" dirty="0"/>
          </a:p>
        </p:txBody>
      </p:sp>
      <p:sp>
        <p:nvSpPr>
          <p:cNvPr id="3" name="Text Placeholder 2"/>
          <p:cNvSpPr>
            <a:spLocks noGrp="1"/>
          </p:cNvSpPr>
          <p:nvPr>
            <p:ph type="body" idx="1"/>
          </p:nvPr>
        </p:nvSpPr>
        <p:spPr>
          <a:xfrm>
            <a:off x="457200" y="1371600"/>
            <a:ext cx="4953000" cy="685800"/>
          </a:xfrm>
        </p:spPr>
        <p:txBody>
          <a:bodyPr/>
          <a:lstStyle/>
          <a:p>
            <a:pPr algn="ctr"/>
            <a:r>
              <a:rPr lang="en-US" sz="2800" dirty="0"/>
              <a:t>More Common Classifications</a:t>
            </a:r>
          </a:p>
          <a:p>
            <a:endParaRPr lang="en-US" dirty="0"/>
          </a:p>
        </p:txBody>
      </p:sp>
      <p:sp>
        <p:nvSpPr>
          <p:cNvPr id="4" name="Text Placeholder 3"/>
          <p:cNvSpPr>
            <a:spLocks noGrp="1"/>
          </p:cNvSpPr>
          <p:nvPr>
            <p:ph type="body" sz="half" idx="3"/>
          </p:nvPr>
        </p:nvSpPr>
        <p:spPr>
          <a:xfrm>
            <a:off x="6095999" y="1333500"/>
            <a:ext cx="2590800" cy="762000"/>
          </a:xfrm>
        </p:spPr>
        <p:txBody>
          <a:bodyPr/>
          <a:lstStyle/>
          <a:p>
            <a:r>
              <a:rPr lang="en-US" sz="2800" dirty="0"/>
              <a:t>Specialized</a:t>
            </a:r>
          </a:p>
          <a:p>
            <a:endParaRPr lang="en-US" dirty="0"/>
          </a:p>
        </p:txBody>
      </p:sp>
      <p:sp>
        <p:nvSpPr>
          <p:cNvPr id="5" name="Slide Number Placeholder 4"/>
          <p:cNvSpPr>
            <a:spLocks noGrp="1"/>
          </p:cNvSpPr>
          <p:nvPr>
            <p:ph type="sldNum" sz="quarter" idx="12"/>
          </p:nvPr>
        </p:nvSpPr>
        <p:spPr/>
        <p:txBody>
          <a:bodyPr/>
          <a:lstStyle/>
          <a:p>
            <a:fld id="{C5BDE208-9292-45E5-B44E-E83542AB4FD9}" type="slidenum">
              <a:rPr lang="en-US" smtClean="0"/>
              <a:t>16</a:t>
            </a:fld>
            <a:endParaRPr lang="en-US"/>
          </a:p>
        </p:txBody>
      </p:sp>
      <p:sp>
        <p:nvSpPr>
          <p:cNvPr id="6" name="Content Placeholder 5"/>
          <p:cNvSpPr>
            <a:spLocks noGrp="1"/>
          </p:cNvSpPr>
          <p:nvPr>
            <p:ph sz="half" idx="2"/>
          </p:nvPr>
        </p:nvSpPr>
        <p:spPr>
          <a:xfrm>
            <a:off x="457200" y="1828800"/>
            <a:ext cx="4953000" cy="4305300"/>
          </a:xfrm>
        </p:spPr>
        <p:txBody>
          <a:bodyPr>
            <a:normAutofit fontScale="55000" lnSpcReduction="20000"/>
          </a:bodyPr>
          <a:lstStyle/>
          <a:p>
            <a:pPr marL="0" lvl="1" indent="0">
              <a:lnSpc>
                <a:spcPct val="90000"/>
              </a:lnSpc>
              <a:buNone/>
              <a:defRPr/>
            </a:pPr>
            <a:r>
              <a:rPr lang="en-US" sz="4400" b="1" dirty="0" smtClean="0"/>
              <a:t>High-yield </a:t>
            </a:r>
            <a:r>
              <a:rPr lang="en-US" sz="4400" b="1" dirty="0"/>
              <a:t>(junk)</a:t>
            </a:r>
            <a:r>
              <a:rPr lang="en-US" sz="4400" dirty="0"/>
              <a:t> </a:t>
            </a:r>
            <a:r>
              <a:rPr lang="en-US" sz="4400" b="1" dirty="0"/>
              <a:t>bond </a:t>
            </a:r>
            <a:r>
              <a:rPr lang="en-US" sz="4400" b="1" dirty="0" smtClean="0"/>
              <a:t>funds</a:t>
            </a:r>
            <a:r>
              <a:rPr lang="en-US" sz="4400" dirty="0" smtClean="0"/>
              <a:t>: </a:t>
            </a:r>
            <a:r>
              <a:rPr lang="en-US" sz="3600" dirty="0" smtClean="0"/>
              <a:t>Focus on </a:t>
            </a:r>
            <a:r>
              <a:rPr lang="en-US" sz="3600" dirty="0"/>
              <a:t>corporate bonds that are high-risk and high-yield</a:t>
            </a:r>
            <a:r>
              <a:rPr lang="en-US" sz="4400" dirty="0"/>
              <a:t>.</a:t>
            </a:r>
            <a:endParaRPr lang="en-US" sz="3300" dirty="0"/>
          </a:p>
          <a:p>
            <a:pPr marL="0" lvl="1" indent="0">
              <a:lnSpc>
                <a:spcPct val="90000"/>
              </a:lnSpc>
              <a:buNone/>
              <a:defRPr/>
            </a:pPr>
            <a:r>
              <a:rPr lang="en-US" sz="4400" b="1" dirty="0"/>
              <a:t>Intermediate corporate bond </a:t>
            </a:r>
            <a:r>
              <a:rPr lang="en-US" sz="4400" b="1" dirty="0" smtClean="0"/>
              <a:t>funds: </a:t>
            </a:r>
            <a:r>
              <a:rPr lang="en-US" sz="3600" dirty="0" smtClean="0"/>
              <a:t>Focus on investment-grade </a:t>
            </a:r>
            <a:r>
              <a:rPr lang="en-US" sz="3600" dirty="0"/>
              <a:t>corporate debt that matures between 3 and 10 years.</a:t>
            </a:r>
          </a:p>
          <a:p>
            <a:pPr marL="0" lvl="1" indent="0">
              <a:lnSpc>
                <a:spcPct val="90000"/>
              </a:lnSpc>
              <a:buNone/>
              <a:defRPr/>
            </a:pPr>
            <a:r>
              <a:rPr lang="en-US" sz="4400" b="1" dirty="0"/>
              <a:t>Intermediate U.S.</a:t>
            </a:r>
            <a:r>
              <a:rPr lang="en-US" sz="4400" dirty="0"/>
              <a:t> </a:t>
            </a:r>
            <a:r>
              <a:rPr lang="en-US" sz="4400" b="1" dirty="0"/>
              <a:t>bond </a:t>
            </a:r>
            <a:r>
              <a:rPr lang="en-US" sz="4400" b="1" dirty="0" smtClean="0"/>
              <a:t>funds: </a:t>
            </a:r>
            <a:r>
              <a:rPr lang="en-US" sz="3600" dirty="0" smtClean="0"/>
              <a:t>Focus on </a:t>
            </a:r>
            <a:r>
              <a:rPr lang="en-US" sz="3600" dirty="0"/>
              <a:t>U.S. Treasury securities with maturities of 3 to10 years.</a:t>
            </a:r>
          </a:p>
          <a:p>
            <a:pPr marL="0" lvl="1" indent="0">
              <a:lnSpc>
                <a:spcPct val="90000"/>
              </a:lnSpc>
              <a:buNone/>
              <a:defRPr/>
            </a:pPr>
            <a:r>
              <a:rPr lang="en-US" sz="4400" b="1" dirty="0"/>
              <a:t>Long-term corporate</a:t>
            </a:r>
            <a:r>
              <a:rPr lang="en-US" sz="4400" dirty="0"/>
              <a:t> </a:t>
            </a:r>
            <a:r>
              <a:rPr lang="en-US" sz="4400" b="1" dirty="0"/>
              <a:t>bond funds </a:t>
            </a:r>
            <a:r>
              <a:rPr lang="en-US" sz="3600" dirty="0"/>
              <a:t>buy investment-grade corporate bond issues with maturities greater than 10 years.</a:t>
            </a:r>
          </a:p>
          <a:p>
            <a:pPr marL="0" lvl="1" indent="0">
              <a:buNone/>
              <a:defRPr/>
            </a:pPr>
            <a:r>
              <a:rPr lang="en-US" sz="4400" b="1" dirty="0" smtClean="0"/>
              <a:t>Municipal </a:t>
            </a:r>
            <a:r>
              <a:rPr lang="en-US" sz="4400" b="1" dirty="0"/>
              <a:t>bond </a:t>
            </a:r>
            <a:r>
              <a:rPr lang="en-US" sz="4400" b="1" dirty="0" smtClean="0"/>
              <a:t>funds:</a:t>
            </a:r>
            <a:r>
              <a:rPr lang="en-US" sz="4400" dirty="0" smtClean="0"/>
              <a:t> </a:t>
            </a:r>
            <a:r>
              <a:rPr lang="en-US" sz="3600" dirty="0"/>
              <a:t>invest in municipal bonds </a:t>
            </a:r>
            <a:r>
              <a:rPr lang="en-US" sz="3600" dirty="0" smtClean="0"/>
              <a:t>that have 0 tax on income.</a:t>
            </a:r>
            <a:endParaRPr lang="en-US" sz="3600" dirty="0"/>
          </a:p>
          <a:p>
            <a:pPr marL="0" lvl="1" indent="0">
              <a:buNone/>
              <a:defRPr/>
            </a:pPr>
            <a:r>
              <a:rPr lang="en-US" sz="4400" b="1" dirty="0" smtClean="0"/>
              <a:t>World </a:t>
            </a:r>
            <a:r>
              <a:rPr lang="en-US" sz="4400" b="1" dirty="0"/>
              <a:t>bond </a:t>
            </a:r>
            <a:r>
              <a:rPr lang="en-US" sz="4400" b="1" dirty="0" smtClean="0"/>
              <a:t>funds:</a:t>
            </a:r>
            <a:r>
              <a:rPr lang="en-US" sz="4400" dirty="0" smtClean="0"/>
              <a:t> </a:t>
            </a:r>
            <a:r>
              <a:rPr lang="en-US" sz="3600" dirty="0" smtClean="0"/>
              <a:t>Invest in </a:t>
            </a:r>
            <a:r>
              <a:rPr lang="en-US" sz="3600" dirty="0"/>
              <a:t>bonds and other debt securities </a:t>
            </a:r>
            <a:r>
              <a:rPr lang="en-US" sz="3600" dirty="0" smtClean="0"/>
              <a:t>from a global set of choices.</a:t>
            </a:r>
            <a:endParaRPr lang="en-US" sz="3600" dirty="0"/>
          </a:p>
          <a:p>
            <a:endParaRPr lang="en-US" dirty="0"/>
          </a:p>
        </p:txBody>
      </p:sp>
      <p:sp>
        <p:nvSpPr>
          <p:cNvPr id="7" name="Content Placeholder 6"/>
          <p:cNvSpPr>
            <a:spLocks noGrp="1"/>
          </p:cNvSpPr>
          <p:nvPr>
            <p:ph sz="half" idx="4"/>
          </p:nvPr>
        </p:nvSpPr>
        <p:spPr>
          <a:xfrm>
            <a:off x="5638800" y="1905000"/>
            <a:ext cx="3047999" cy="4419600"/>
          </a:xfrm>
        </p:spPr>
        <p:txBody>
          <a:bodyPr>
            <a:normAutofit fontScale="62500" lnSpcReduction="20000"/>
          </a:bodyPr>
          <a:lstStyle/>
          <a:p>
            <a:pPr>
              <a:defRPr/>
            </a:pPr>
            <a:r>
              <a:rPr lang="en-US" b="1" dirty="0"/>
              <a:t>Balanced funds</a:t>
            </a:r>
            <a:r>
              <a:rPr lang="en-US" dirty="0"/>
              <a:t> </a:t>
            </a:r>
            <a:endParaRPr lang="en-US" dirty="0" smtClean="0"/>
          </a:p>
          <a:p>
            <a:pPr lvl="1">
              <a:defRPr/>
            </a:pPr>
            <a:r>
              <a:rPr lang="en-US" dirty="0" smtClean="0"/>
              <a:t>Invest </a:t>
            </a:r>
            <a:r>
              <a:rPr lang="en-US" dirty="0"/>
              <a:t>in both stocks and </a:t>
            </a:r>
            <a:r>
              <a:rPr lang="en-US" dirty="0" smtClean="0"/>
              <a:t>bonds</a:t>
            </a:r>
          </a:p>
          <a:p>
            <a:pPr>
              <a:defRPr/>
            </a:pPr>
            <a:r>
              <a:rPr lang="en-US" b="1" dirty="0" smtClean="0"/>
              <a:t>Funds of funds</a:t>
            </a:r>
            <a:r>
              <a:rPr lang="en-US" dirty="0" smtClean="0"/>
              <a:t> </a:t>
            </a:r>
          </a:p>
          <a:p>
            <a:pPr lvl="1">
              <a:defRPr/>
            </a:pPr>
            <a:r>
              <a:rPr lang="en-US" dirty="0" smtClean="0"/>
              <a:t>Invest in shares of other mutual funds.</a:t>
            </a:r>
          </a:p>
          <a:p>
            <a:pPr>
              <a:defRPr/>
            </a:pPr>
            <a:r>
              <a:rPr lang="en-US" b="1" dirty="0" smtClean="0"/>
              <a:t>Lifecycle </a:t>
            </a:r>
            <a:r>
              <a:rPr lang="en-US" b="1" dirty="0"/>
              <a:t>funds (lifestyle or target-date funds)</a:t>
            </a:r>
            <a:r>
              <a:rPr lang="en-US" dirty="0"/>
              <a:t> </a:t>
            </a:r>
            <a:endParaRPr lang="en-US" dirty="0" smtClean="0"/>
          </a:p>
          <a:p>
            <a:pPr lvl="1">
              <a:defRPr/>
            </a:pPr>
            <a:r>
              <a:rPr lang="en-US" dirty="0" smtClean="0"/>
              <a:t>Invest </a:t>
            </a:r>
            <a:r>
              <a:rPr lang="en-US" dirty="0"/>
              <a:t>in more risk-oriented securities (stocks) </a:t>
            </a:r>
            <a:r>
              <a:rPr lang="en-US" dirty="0" smtClean="0"/>
              <a:t>initially</a:t>
            </a:r>
          </a:p>
          <a:p>
            <a:pPr lvl="1">
              <a:defRPr/>
            </a:pPr>
            <a:r>
              <a:rPr lang="en-US" dirty="0" smtClean="0"/>
              <a:t>Become </a:t>
            </a:r>
            <a:r>
              <a:rPr lang="en-US" dirty="0"/>
              <a:t>conservative and income-oriented (bonds and CDs) as a specified retirement date approaches.</a:t>
            </a:r>
          </a:p>
          <a:p>
            <a:pPr>
              <a:defRPr/>
            </a:pPr>
            <a:r>
              <a:rPr lang="en-US" b="1" dirty="0"/>
              <a:t>Money Market funds </a:t>
            </a:r>
            <a:endParaRPr lang="en-US" b="1" dirty="0" smtClean="0"/>
          </a:p>
          <a:p>
            <a:pPr lvl="1">
              <a:defRPr/>
            </a:pPr>
            <a:r>
              <a:rPr lang="en-US" dirty="0" smtClean="0"/>
              <a:t>Invest in money market funds like CDs</a:t>
            </a:r>
            <a:r>
              <a:rPr lang="en-US" dirty="0"/>
              <a:t>, government </a:t>
            </a:r>
            <a:r>
              <a:rPr lang="en-US" dirty="0" smtClean="0"/>
              <a:t>securities</a:t>
            </a:r>
          </a:p>
          <a:p>
            <a:pPr lvl="1">
              <a:defRPr/>
            </a:pPr>
            <a:r>
              <a:rPr lang="en-US" dirty="0" smtClean="0"/>
              <a:t>Focus also on </a:t>
            </a:r>
            <a:r>
              <a:rPr lang="en-US" dirty="0"/>
              <a:t>other safe and highly liquid investments.</a:t>
            </a:r>
          </a:p>
          <a:p>
            <a:endParaRPr lang="en-US" dirty="0"/>
          </a:p>
        </p:txBody>
      </p:sp>
    </p:spTree>
    <p:extLst>
      <p:ext uri="{BB962C8B-B14F-4D97-AF65-F5344CB8AC3E}">
        <p14:creationId xmlns:p14="http://schemas.microsoft.com/office/powerpoint/2010/main" val="34071100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dirty="0" smtClean="0"/>
              <a:t>Mutual Funds’ Transactions</a:t>
            </a:r>
            <a:endParaRPr lang="en-US" dirty="0"/>
          </a:p>
        </p:txBody>
      </p:sp>
      <p:sp>
        <p:nvSpPr>
          <p:cNvPr id="3" name="Text Placeholder 2"/>
          <p:cNvSpPr>
            <a:spLocks noGrp="1"/>
          </p:cNvSpPr>
          <p:nvPr>
            <p:ph type="body" idx="1"/>
          </p:nvPr>
        </p:nvSpPr>
        <p:spPr/>
        <p:txBody>
          <a:bodyPr/>
          <a:lstStyle/>
          <a:p>
            <a:pPr algn="ctr"/>
            <a:r>
              <a:rPr lang="en-US" dirty="0"/>
              <a:t>Managed Funds</a:t>
            </a:r>
          </a:p>
          <a:p>
            <a:endParaRPr lang="en-US" dirty="0"/>
          </a:p>
        </p:txBody>
      </p:sp>
      <p:sp>
        <p:nvSpPr>
          <p:cNvPr id="4" name="Text Placeholder 3"/>
          <p:cNvSpPr>
            <a:spLocks noGrp="1"/>
          </p:cNvSpPr>
          <p:nvPr>
            <p:ph type="body" sz="half" idx="3"/>
          </p:nvPr>
        </p:nvSpPr>
        <p:spPr/>
        <p:txBody>
          <a:bodyPr/>
          <a:lstStyle/>
          <a:p>
            <a:pPr algn="ctr"/>
            <a:r>
              <a:rPr lang="en-US" dirty="0"/>
              <a:t>Indexed Funds</a:t>
            </a:r>
          </a:p>
          <a:p>
            <a:endParaRPr lang="en-US" dirty="0"/>
          </a:p>
        </p:txBody>
      </p:sp>
      <p:sp>
        <p:nvSpPr>
          <p:cNvPr id="5" name="Slide Number Placeholder 4"/>
          <p:cNvSpPr>
            <a:spLocks noGrp="1"/>
          </p:cNvSpPr>
          <p:nvPr>
            <p:ph type="sldNum" sz="quarter" idx="12"/>
          </p:nvPr>
        </p:nvSpPr>
        <p:spPr/>
        <p:txBody>
          <a:bodyPr/>
          <a:lstStyle/>
          <a:p>
            <a:fld id="{C5BDE208-9292-45E5-B44E-E83542AB4FD9}" type="slidenum">
              <a:rPr lang="en-US" smtClean="0"/>
              <a:t>17</a:t>
            </a:fld>
            <a:endParaRPr lang="en-US"/>
          </a:p>
        </p:txBody>
      </p:sp>
      <p:sp>
        <p:nvSpPr>
          <p:cNvPr id="6" name="Content Placeholder 5"/>
          <p:cNvSpPr>
            <a:spLocks noGrp="1"/>
          </p:cNvSpPr>
          <p:nvPr>
            <p:ph sz="half" idx="2"/>
          </p:nvPr>
        </p:nvSpPr>
        <p:spPr>
          <a:xfrm>
            <a:off x="914400" y="1905000"/>
            <a:ext cx="3733800" cy="4229100"/>
          </a:xfrm>
        </p:spPr>
        <p:txBody>
          <a:bodyPr>
            <a:normAutofit fontScale="77500" lnSpcReduction="20000"/>
          </a:bodyPr>
          <a:lstStyle/>
          <a:p>
            <a:pPr marL="452628" indent="-342900">
              <a:defRPr/>
            </a:pPr>
            <a:r>
              <a:rPr lang="en-US" sz="2800" dirty="0" smtClean="0"/>
              <a:t>Typical of most </a:t>
            </a:r>
            <a:r>
              <a:rPr lang="en-US" sz="2800" dirty="0"/>
              <a:t>mutual </a:t>
            </a:r>
            <a:r>
              <a:rPr lang="en-US" sz="2800" dirty="0" smtClean="0"/>
              <a:t>funds</a:t>
            </a:r>
          </a:p>
          <a:p>
            <a:pPr marL="452628" indent="-342900">
              <a:defRPr/>
            </a:pPr>
            <a:r>
              <a:rPr lang="en-US" sz="2800" dirty="0" smtClean="0"/>
              <a:t>A professional </a:t>
            </a:r>
            <a:r>
              <a:rPr lang="en-US" sz="2800" dirty="0"/>
              <a:t>fund manager or </a:t>
            </a:r>
            <a:r>
              <a:rPr lang="en-US" sz="2800" dirty="0" smtClean="0"/>
              <a:t>investment team </a:t>
            </a:r>
            <a:r>
              <a:rPr lang="en-US" sz="2800" dirty="0"/>
              <a:t>choose the </a:t>
            </a:r>
            <a:r>
              <a:rPr lang="en-US" sz="2800" dirty="0" smtClean="0"/>
              <a:t>investments</a:t>
            </a:r>
          </a:p>
          <a:p>
            <a:pPr marL="452628" indent="-342900">
              <a:defRPr/>
            </a:pPr>
            <a:r>
              <a:rPr lang="en-US" sz="2800" dirty="0" smtClean="0"/>
              <a:t>Majority </a:t>
            </a:r>
            <a:r>
              <a:rPr lang="en-US" sz="2800" dirty="0"/>
              <a:t>of managed funds have failed to outperform the S&amp;P 500 stock index over </a:t>
            </a:r>
            <a:r>
              <a:rPr lang="en-US" sz="2800" dirty="0" smtClean="0"/>
              <a:t>time</a:t>
            </a:r>
            <a:endParaRPr lang="en-US" sz="2800" dirty="0"/>
          </a:p>
          <a:p>
            <a:pPr marL="452628" indent="-342900">
              <a:defRPr/>
            </a:pPr>
            <a:r>
              <a:rPr lang="en-US" altLang="en-US" sz="2800" dirty="0"/>
              <a:t>Income dividends and capital gain distributions can be automatically reinvested but may still be taxable. </a:t>
            </a:r>
            <a:endParaRPr lang="en-US" altLang="en-US" sz="2800" dirty="0" smtClean="0"/>
          </a:p>
          <a:p>
            <a:pPr marL="452628" indent="-342900">
              <a:defRPr/>
            </a:pPr>
            <a:r>
              <a:rPr lang="en-US" altLang="en-US" sz="2800" dirty="0" smtClean="0"/>
              <a:t>Capital </a:t>
            </a:r>
            <a:r>
              <a:rPr lang="en-US" altLang="en-US" sz="2800" dirty="0"/>
              <a:t>gain distributions </a:t>
            </a:r>
            <a:r>
              <a:rPr lang="en-US" altLang="en-US" sz="2800" dirty="0" smtClean="0"/>
              <a:t>are taxed </a:t>
            </a:r>
            <a:r>
              <a:rPr lang="en-US" altLang="en-US" sz="2800" dirty="0"/>
              <a:t>when received.</a:t>
            </a:r>
          </a:p>
          <a:p>
            <a:endParaRPr lang="en-US" dirty="0"/>
          </a:p>
        </p:txBody>
      </p:sp>
      <p:sp>
        <p:nvSpPr>
          <p:cNvPr id="7" name="Content Placeholder 6"/>
          <p:cNvSpPr>
            <a:spLocks noGrp="1"/>
          </p:cNvSpPr>
          <p:nvPr>
            <p:ph sz="half" idx="4"/>
          </p:nvPr>
        </p:nvSpPr>
        <p:spPr>
          <a:xfrm>
            <a:off x="4953000" y="1905000"/>
            <a:ext cx="3733800" cy="4229100"/>
          </a:xfrm>
        </p:spPr>
        <p:txBody>
          <a:bodyPr>
            <a:normAutofit/>
          </a:bodyPr>
          <a:lstStyle/>
          <a:p>
            <a:r>
              <a:rPr lang="en-US" sz="2400" dirty="0"/>
              <a:t>An index mutual fund is the mirror image of a specific index and has lower </a:t>
            </a:r>
            <a:r>
              <a:rPr lang="en-US" sz="2400" dirty="0" smtClean="0"/>
              <a:t>expenses</a:t>
            </a:r>
          </a:p>
          <a:p>
            <a:r>
              <a:rPr lang="en-US" sz="2400" dirty="0" smtClean="0"/>
              <a:t>Index </a:t>
            </a:r>
            <a:r>
              <a:rPr lang="en-US" sz="2400" dirty="0"/>
              <a:t>funds have a </a:t>
            </a:r>
            <a:r>
              <a:rPr lang="en-US" sz="2400" b="1" u="sng" dirty="0"/>
              <a:t>lower expense </a:t>
            </a:r>
            <a:r>
              <a:rPr lang="en-US" sz="2400" dirty="0"/>
              <a:t>ratio than managed </a:t>
            </a:r>
            <a:r>
              <a:rPr lang="en-US" sz="2400" dirty="0" smtClean="0"/>
              <a:t>funds</a:t>
            </a:r>
          </a:p>
          <a:p>
            <a:pPr lvl="1"/>
            <a:r>
              <a:rPr lang="en-US" sz="2200" dirty="0" smtClean="0"/>
              <a:t>Expense ratio is total amount paid for all </a:t>
            </a:r>
            <a:r>
              <a:rPr lang="en-US" sz="2200" dirty="0"/>
              <a:t>fees and operating costs</a:t>
            </a:r>
          </a:p>
          <a:p>
            <a:pPr lvl="2"/>
            <a:r>
              <a:rPr lang="en-US" sz="1800" dirty="0" smtClean="0"/>
              <a:t>Typically </a:t>
            </a:r>
            <a:r>
              <a:rPr lang="en-US" sz="1800" dirty="0"/>
              <a:t>0.50% or less.</a:t>
            </a:r>
          </a:p>
          <a:p>
            <a:endParaRPr lang="en-US" dirty="0"/>
          </a:p>
        </p:txBody>
      </p:sp>
    </p:spTree>
    <p:extLst>
      <p:ext uri="{BB962C8B-B14F-4D97-AF65-F5344CB8AC3E}">
        <p14:creationId xmlns:p14="http://schemas.microsoft.com/office/powerpoint/2010/main" val="10458256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a:t>
            </a:r>
            <a:r>
              <a:rPr lang="en-US" dirty="0"/>
              <a:t>Estate Investment</a:t>
            </a:r>
          </a:p>
        </p:txBody>
      </p:sp>
      <p:sp>
        <p:nvSpPr>
          <p:cNvPr id="10" name="Text Placeholder 9"/>
          <p:cNvSpPr>
            <a:spLocks noGrp="1"/>
          </p:cNvSpPr>
          <p:nvPr>
            <p:ph type="body" idx="1"/>
          </p:nvPr>
        </p:nvSpPr>
        <p:spPr/>
        <p:txBody>
          <a:bodyPr/>
          <a:lstStyle/>
          <a:p>
            <a:r>
              <a:rPr lang="en-US" dirty="0" smtClean="0"/>
              <a:t>Direct Real Estate	</a:t>
            </a:r>
            <a:endParaRPr lang="en-US" dirty="0"/>
          </a:p>
        </p:txBody>
      </p:sp>
      <p:sp>
        <p:nvSpPr>
          <p:cNvPr id="12" name="Text Placeholder 11"/>
          <p:cNvSpPr>
            <a:spLocks noGrp="1"/>
          </p:cNvSpPr>
          <p:nvPr>
            <p:ph type="body" sz="half" idx="3"/>
          </p:nvPr>
        </p:nvSpPr>
        <p:spPr>
          <a:xfrm>
            <a:off x="4572000" y="1447800"/>
            <a:ext cx="4114800" cy="762000"/>
          </a:xfrm>
        </p:spPr>
        <p:txBody>
          <a:bodyPr/>
          <a:lstStyle/>
          <a:p>
            <a:r>
              <a:rPr lang="en-US" dirty="0" smtClean="0"/>
              <a:t>Indirect Real Estate</a:t>
            </a:r>
            <a:endParaRPr lang="en-US" dirty="0"/>
          </a:p>
        </p:txBody>
      </p:sp>
      <p:sp>
        <p:nvSpPr>
          <p:cNvPr id="5" name="Slide Number Placeholder 4"/>
          <p:cNvSpPr>
            <a:spLocks noGrp="1"/>
          </p:cNvSpPr>
          <p:nvPr>
            <p:ph type="sldNum" sz="quarter" idx="12"/>
          </p:nvPr>
        </p:nvSpPr>
        <p:spPr/>
        <p:txBody>
          <a:bodyPr/>
          <a:lstStyle/>
          <a:p>
            <a:fld id="{C5BDE208-9292-45E5-B44E-E83542AB4FD9}" type="slidenum">
              <a:rPr lang="en-US" smtClean="0"/>
              <a:t>18</a:t>
            </a:fld>
            <a:endParaRPr lang="en-US"/>
          </a:p>
        </p:txBody>
      </p:sp>
      <p:sp>
        <p:nvSpPr>
          <p:cNvPr id="11" name="Content Placeholder 10"/>
          <p:cNvSpPr>
            <a:spLocks noGrp="1"/>
          </p:cNvSpPr>
          <p:nvPr>
            <p:ph sz="half" idx="2"/>
          </p:nvPr>
        </p:nvSpPr>
        <p:spPr>
          <a:xfrm>
            <a:off x="914400" y="2247900"/>
            <a:ext cx="3200400" cy="2476500"/>
          </a:xfrm>
        </p:spPr>
        <p:txBody>
          <a:bodyPr/>
          <a:lstStyle/>
          <a:p>
            <a:pPr marL="0" indent="-73152">
              <a:lnSpc>
                <a:spcPct val="90000"/>
              </a:lnSpc>
              <a:spcBef>
                <a:spcPts val="0"/>
              </a:spcBef>
              <a:spcAft>
                <a:spcPts val="400"/>
              </a:spcAft>
              <a:buNone/>
              <a:defRPr/>
            </a:pPr>
            <a:r>
              <a:rPr lang="en-US" sz="2200" dirty="0"/>
              <a:t>The investor holds legal title to the property.</a:t>
            </a:r>
          </a:p>
          <a:p>
            <a:pPr lvl="1">
              <a:lnSpc>
                <a:spcPct val="90000"/>
              </a:lnSpc>
              <a:spcBef>
                <a:spcPts val="0"/>
              </a:spcBef>
              <a:spcAft>
                <a:spcPts val="400"/>
              </a:spcAft>
              <a:buSzPct val="100000"/>
              <a:defRPr/>
            </a:pPr>
            <a:r>
              <a:rPr lang="en-US" sz="2200" dirty="0"/>
              <a:t>Single-family dwellings.</a:t>
            </a:r>
          </a:p>
          <a:p>
            <a:pPr lvl="1">
              <a:lnSpc>
                <a:spcPct val="90000"/>
              </a:lnSpc>
              <a:spcBef>
                <a:spcPts val="0"/>
              </a:spcBef>
              <a:spcAft>
                <a:spcPts val="400"/>
              </a:spcAft>
              <a:buSzPct val="100000"/>
              <a:defRPr/>
            </a:pPr>
            <a:r>
              <a:rPr lang="en-US" sz="2200" dirty="0"/>
              <a:t>Duplexes.</a:t>
            </a:r>
          </a:p>
          <a:p>
            <a:pPr lvl="1">
              <a:lnSpc>
                <a:spcPct val="90000"/>
              </a:lnSpc>
              <a:spcBef>
                <a:spcPts val="0"/>
              </a:spcBef>
              <a:spcAft>
                <a:spcPts val="400"/>
              </a:spcAft>
              <a:buSzPct val="100000"/>
              <a:defRPr/>
            </a:pPr>
            <a:r>
              <a:rPr lang="en-US" sz="2200" dirty="0"/>
              <a:t>Apartments.</a:t>
            </a:r>
          </a:p>
          <a:p>
            <a:pPr lvl="1">
              <a:lnSpc>
                <a:spcPct val="90000"/>
              </a:lnSpc>
              <a:spcBef>
                <a:spcPts val="0"/>
              </a:spcBef>
              <a:spcAft>
                <a:spcPts val="400"/>
              </a:spcAft>
              <a:buSzPct val="100000"/>
              <a:defRPr/>
            </a:pPr>
            <a:r>
              <a:rPr lang="en-US" sz="2200" dirty="0"/>
              <a:t>Land.</a:t>
            </a:r>
          </a:p>
          <a:p>
            <a:pPr lvl="1">
              <a:lnSpc>
                <a:spcPct val="90000"/>
              </a:lnSpc>
              <a:spcBef>
                <a:spcPts val="0"/>
              </a:spcBef>
              <a:spcAft>
                <a:spcPts val="400"/>
              </a:spcAft>
              <a:buSzPct val="100000"/>
              <a:defRPr/>
            </a:pPr>
            <a:r>
              <a:rPr lang="en-US" sz="2200" dirty="0"/>
              <a:t>Commercial property</a:t>
            </a:r>
            <a:r>
              <a:rPr lang="en-US" sz="2200" dirty="0" smtClean="0"/>
              <a:t>.</a:t>
            </a:r>
            <a:endParaRPr lang="en-US" sz="2200" dirty="0"/>
          </a:p>
        </p:txBody>
      </p:sp>
      <p:sp>
        <p:nvSpPr>
          <p:cNvPr id="13" name="Content Placeholder 12"/>
          <p:cNvSpPr>
            <a:spLocks noGrp="1"/>
          </p:cNvSpPr>
          <p:nvPr>
            <p:ph sz="half" idx="4"/>
          </p:nvPr>
        </p:nvSpPr>
        <p:spPr>
          <a:xfrm>
            <a:off x="4495800" y="2247900"/>
            <a:ext cx="4191000" cy="2628900"/>
          </a:xfrm>
        </p:spPr>
        <p:txBody>
          <a:bodyPr>
            <a:normAutofit/>
          </a:bodyPr>
          <a:lstStyle/>
          <a:p>
            <a:pPr marL="0" indent="-73152">
              <a:lnSpc>
                <a:spcPct val="90000"/>
              </a:lnSpc>
              <a:spcBef>
                <a:spcPts val="0"/>
              </a:spcBef>
              <a:spcAft>
                <a:spcPts val="400"/>
              </a:spcAft>
              <a:buNone/>
              <a:defRPr/>
            </a:pPr>
            <a:r>
              <a:rPr lang="en-US" sz="2200" dirty="0"/>
              <a:t>I</a:t>
            </a:r>
            <a:r>
              <a:rPr lang="en-US" sz="2200" dirty="0" smtClean="0"/>
              <a:t>nvestor </a:t>
            </a:r>
            <a:r>
              <a:rPr lang="en-US" sz="2200" dirty="0"/>
              <a:t>appoints </a:t>
            </a:r>
            <a:r>
              <a:rPr lang="en-US" sz="2200" dirty="0" smtClean="0"/>
              <a:t>a trustee </a:t>
            </a:r>
            <a:r>
              <a:rPr lang="en-US" sz="2200" dirty="0"/>
              <a:t>who holds legal title on behalf of all investors in the group.</a:t>
            </a:r>
          </a:p>
          <a:p>
            <a:pPr lvl="1">
              <a:lnSpc>
                <a:spcPct val="90000"/>
              </a:lnSpc>
              <a:spcBef>
                <a:spcPts val="0"/>
              </a:spcBef>
              <a:spcAft>
                <a:spcPts val="400"/>
              </a:spcAft>
              <a:buSzPct val="100000"/>
              <a:defRPr/>
            </a:pPr>
            <a:r>
              <a:rPr lang="en-US" sz="2200" dirty="0"/>
              <a:t>Limited partnerships </a:t>
            </a:r>
            <a:endParaRPr lang="en-US" sz="2200" dirty="0" smtClean="0"/>
          </a:p>
          <a:p>
            <a:pPr lvl="1">
              <a:lnSpc>
                <a:spcPct val="90000"/>
              </a:lnSpc>
              <a:spcBef>
                <a:spcPts val="0"/>
              </a:spcBef>
              <a:spcAft>
                <a:spcPts val="400"/>
              </a:spcAft>
              <a:buSzPct val="100000"/>
              <a:defRPr/>
            </a:pPr>
            <a:r>
              <a:rPr lang="en-US" sz="2200" dirty="0" smtClean="0"/>
              <a:t>Syndicates</a:t>
            </a:r>
            <a:r>
              <a:rPr lang="en-US" sz="2200" dirty="0"/>
              <a:t>.</a:t>
            </a:r>
          </a:p>
          <a:p>
            <a:pPr lvl="1">
              <a:lnSpc>
                <a:spcPct val="90000"/>
              </a:lnSpc>
              <a:spcBef>
                <a:spcPts val="0"/>
              </a:spcBef>
              <a:spcAft>
                <a:spcPts val="400"/>
              </a:spcAft>
              <a:buSzPct val="100000"/>
              <a:defRPr/>
            </a:pPr>
            <a:r>
              <a:rPr lang="en-US" sz="2200" dirty="0"/>
              <a:t>Real estate investment trusts.</a:t>
            </a:r>
          </a:p>
          <a:p>
            <a:pPr lvl="1">
              <a:lnSpc>
                <a:spcPct val="90000"/>
              </a:lnSpc>
              <a:spcBef>
                <a:spcPts val="0"/>
              </a:spcBef>
              <a:spcAft>
                <a:spcPts val="400"/>
              </a:spcAft>
              <a:buSzPct val="100000"/>
              <a:defRPr/>
            </a:pPr>
            <a:r>
              <a:rPr lang="en-US" sz="2200" dirty="0"/>
              <a:t>Mortgages and mortgage pools.</a:t>
            </a:r>
          </a:p>
          <a:p>
            <a:endParaRPr lang="en-US" dirty="0"/>
          </a:p>
        </p:txBody>
      </p:sp>
      <p:sp>
        <p:nvSpPr>
          <p:cNvPr id="14" name="Content Placeholder 10"/>
          <p:cNvSpPr txBox="1">
            <a:spLocks/>
          </p:cNvSpPr>
          <p:nvPr/>
        </p:nvSpPr>
        <p:spPr>
          <a:xfrm>
            <a:off x="838200" y="4819650"/>
            <a:ext cx="7848600" cy="914400"/>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lvl="1" indent="0">
              <a:buSzPct val="110000"/>
              <a:buNone/>
              <a:defRPr/>
            </a:pPr>
            <a:r>
              <a:rPr lang="en-US" sz="2600" b="1" u="sng" dirty="0"/>
              <a:t>REIT</a:t>
            </a:r>
            <a:r>
              <a:rPr lang="en-US" sz="2800" dirty="0"/>
              <a:t>: </a:t>
            </a:r>
            <a:r>
              <a:rPr lang="en-US" sz="2200" dirty="0"/>
              <a:t>REIT is similar to a mutual fund or investment company and trades shares on stock exchanges or over the </a:t>
            </a:r>
            <a:r>
              <a:rPr lang="en-US" sz="2200" dirty="0" smtClean="0"/>
              <a:t>counter (not on an exchange)</a:t>
            </a:r>
            <a:endParaRPr lang="en-US" sz="1800" dirty="0"/>
          </a:p>
        </p:txBody>
      </p:sp>
      <p:sp>
        <p:nvSpPr>
          <p:cNvPr id="15" name="Content Placeholder 10"/>
          <p:cNvSpPr txBox="1">
            <a:spLocks/>
          </p:cNvSpPr>
          <p:nvPr/>
        </p:nvSpPr>
        <p:spPr>
          <a:xfrm>
            <a:off x="1981200" y="5715000"/>
            <a:ext cx="5791200" cy="914400"/>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lvl="1" indent="0">
              <a:buClrTx/>
              <a:buNone/>
            </a:pPr>
            <a:r>
              <a:rPr lang="en-US" altLang="en-US" sz="2800" b="1" u="sng" dirty="0"/>
              <a:t>NOTE</a:t>
            </a:r>
            <a:r>
              <a:rPr lang="en-US" altLang="en-US" sz="2800" dirty="0"/>
              <a:t>: </a:t>
            </a:r>
            <a:r>
              <a:rPr lang="en-US" altLang="en-US" sz="2200" dirty="0"/>
              <a:t>After a home, small investors favor the duplex, </a:t>
            </a:r>
            <a:r>
              <a:rPr lang="en-US" altLang="en-US" sz="2200" dirty="0" err="1"/>
              <a:t>fourplex</a:t>
            </a:r>
            <a:r>
              <a:rPr lang="en-US" altLang="en-US" sz="2200" dirty="0"/>
              <a:t>, or small apartment building.</a:t>
            </a:r>
          </a:p>
        </p:txBody>
      </p:sp>
    </p:spTree>
    <p:extLst>
      <p:ext uri="{BB962C8B-B14F-4D97-AF65-F5344CB8AC3E}">
        <p14:creationId xmlns:p14="http://schemas.microsoft.com/office/powerpoint/2010/main" val="16536534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to Open Accounts</a:t>
            </a:r>
          </a:p>
        </p:txBody>
      </p:sp>
      <p:sp>
        <p:nvSpPr>
          <p:cNvPr id="3" name="Slide Number Placeholder 2"/>
          <p:cNvSpPr>
            <a:spLocks noGrp="1"/>
          </p:cNvSpPr>
          <p:nvPr>
            <p:ph type="sldNum" sz="quarter" idx="12"/>
          </p:nvPr>
        </p:nvSpPr>
        <p:spPr/>
        <p:txBody>
          <a:bodyPr/>
          <a:lstStyle/>
          <a:p>
            <a:fld id="{C5BDE208-9292-45E5-B44E-E83542AB4FD9}" type="slidenum">
              <a:rPr lang="en-US" smtClean="0"/>
              <a:t>19</a:t>
            </a:fld>
            <a:endParaRPr lang="en-US"/>
          </a:p>
        </p:txBody>
      </p:sp>
      <p:sp>
        <p:nvSpPr>
          <p:cNvPr id="4" name="Content Placeholder 3"/>
          <p:cNvSpPr>
            <a:spLocks noGrp="1"/>
          </p:cNvSpPr>
          <p:nvPr>
            <p:ph sz="quarter" idx="1"/>
          </p:nvPr>
        </p:nvSpPr>
        <p:spPr>
          <a:xfrm>
            <a:off x="914400" y="1447800"/>
            <a:ext cx="7772400" cy="5029200"/>
          </a:xfrm>
        </p:spPr>
        <p:txBody>
          <a:bodyPr>
            <a:normAutofit fontScale="92500" lnSpcReduction="20000"/>
          </a:bodyPr>
          <a:lstStyle/>
          <a:p>
            <a:r>
              <a:rPr lang="en-US" b="1" dirty="0" smtClean="0"/>
              <a:t>Brokerage (or investment account):</a:t>
            </a:r>
          </a:p>
          <a:p>
            <a:pPr lvl="1"/>
            <a:r>
              <a:rPr lang="en-US" dirty="0" smtClean="0"/>
              <a:t>Commercial banks like Chase, Wells Fargo, BOA, </a:t>
            </a:r>
            <a:r>
              <a:rPr lang="en-US" dirty="0" err="1" smtClean="0"/>
              <a:t>etc</a:t>
            </a:r>
            <a:endParaRPr lang="en-US" dirty="0" smtClean="0"/>
          </a:p>
          <a:p>
            <a:pPr lvl="1"/>
            <a:r>
              <a:rPr lang="en-US" dirty="0" smtClean="0"/>
              <a:t>Brokerage Firms like </a:t>
            </a:r>
          </a:p>
          <a:p>
            <a:pPr lvl="1"/>
            <a:r>
              <a:rPr lang="en-US" dirty="0" smtClean="0"/>
              <a:t>Online Investment Platforms like E-Trade, </a:t>
            </a:r>
            <a:r>
              <a:rPr lang="en-US" dirty="0" err="1" smtClean="0"/>
              <a:t>Robinhood</a:t>
            </a:r>
            <a:r>
              <a:rPr lang="en-US" dirty="0" smtClean="0"/>
              <a:t>, Charles Schwab, IBKR</a:t>
            </a:r>
            <a:endParaRPr lang="en-US" dirty="0"/>
          </a:p>
          <a:p>
            <a:r>
              <a:rPr lang="en-US" b="1" dirty="0" smtClean="0"/>
              <a:t>Retirement Accounts</a:t>
            </a:r>
            <a:r>
              <a:rPr lang="en-US" dirty="0" smtClean="0"/>
              <a:t>. </a:t>
            </a:r>
          </a:p>
          <a:p>
            <a:pPr lvl="1"/>
            <a:r>
              <a:rPr lang="en-US" dirty="0" smtClean="0"/>
              <a:t>Commercial Banks like BOA, Chase, </a:t>
            </a:r>
            <a:r>
              <a:rPr lang="en-US" dirty="0" err="1" smtClean="0"/>
              <a:t>etc</a:t>
            </a:r>
            <a:endParaRPr lang="en-US" dirty="0" smtClean="0"/>
          </a:p>
          <a:p>
            <a:pPr lvl="1"/>
            <a:r>
              <a:rPr lang="en-US" dirty="0" smtClean="0"/>
              <a:t>Firms such as Fidelity, Vanguard, Charles Schwab, TD Ameritrade</a:t>
            </a:r>
          </a:p>
          <a:p>
            <a:pPr lvl="1"/>
            <a:r>
              <a:rPr lang="en-US" dirty="0" err="1" smtClean="0"/>
              <a:t>Robo</a:t>
            </a:r>
            <a:r>
              <a:rPr lang="en-US" dirty="0" smtClean="0"/>
              <a:t>-Advisors such as Betterment, </a:t>
            </a:r>
            <a:r>
              <a:rPr lang="en-US" dirty="0" err="1" smtClean="0"/>
              <a:t>Wealthfront</a:t>
            </a:r>
            <a:endParaRPr lang="en-US" dirty="0" smtClean="0"/>
          </a:p>
          <a:p>
            <a:pPr lvl="2"/>
            <a:r>
              <a:rPr lang="en-US" dirty="0" smtClean="0"/>
              <a:t>They use computers to trade</a:t>
            </a:r>
          </a:p>
          <a:p>
            <a:pPr lvl="2"/>
            <a:endParaRPr lang="en-US" dirty="0"/>
          </a:p>
          <a:p>
            <a:r>
              <a:rPr lang="en-US" dirty="0" smtClean="0"/>
              <a:t>Most of these firms whether online or brick and mortar usually have an online platform or app you can use to trade.</a:t>
            </a:r>
            <a:endParaRPr lang="en-US" dirty="0"/>
          </a:p>
          <a:p>
            <a:pPr lvl="1"/>
            <a:r>
              <a:rPr lang="en-US" dirty="0" smtClean="0"/>
              <a:t>E.g. </a:t>
            </a:r>
            <a:r>
              <a:rPr lang="en-US" dirty="0"/>
              <a:t>E-Trade, Fidelity, IBKR, </a:t>
            </a:r>
            <a:r>
              <a:rPr lang="en-US" dirty="0" err="1"/>
              <a:t>Robinhood</a:t>
            </a:r>
            <a:r>
              <a:rPr lang="en-US" dirty="0"/>
              <a:t>, </a:t>
            </a:r>
            <a:r>
              <a:rPr lang="en-US" dirty="0" err="1"/>
              <a:t>WeBull</a:t>
            </a:r>
            <a:r>
              <a:rPr lang="en-US" dirty="0" smtClean="0"/>
              <a:t>, Charles Schwab, etc.</a:t>
            </a:r>
            <a:endParaRPr lang="en-US" dirty="0"/>
          </a:p>
          <a:p>
            <a:endParaRPr lang="en-US" dirty="0"/>
          </a:p>
        </p:txBody>
      </p:sp>
    </p:spTree>
    <p:extLst>
      <p:ext uri="{BB962C8B-B14F-4D97-AF65-F5344CB8AC3E}">
        <p14:creationId xmlns:p14="http://schemas.microsoft.com/office/powerpoint/2010/main" val="33115914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762000"/>
          </a:xfrm>
        </p:spPr>
        <p:txBody>
          <a:bodyPr/>
          <a:lstStyle/>
          <a:p>
            <a:r>
              <a:rPr lang="en-US" dirty="0" smtClean="0"/>
              <a:t>Investing</a:t>
            </a:r>
            <a:endParaRPr lang="en-US" dirty="0"/>
          </a:p>
        </p:txBody>
      </p:sp>
      <p:sp>
        <p:nvSpPr>
          <p:cNvPr id="3" name="Slide Number Placeholder 2"/>
          <p:cNvSpPr>
            <a:spLocks noGrp="1"/>
          </p:cNvSpPr>
          <p:nvPr>
            <p:ph type="sldNum" sz="quarter" idx="12"/>
          </p:nvPr>
        </p:nvSpPr>
        <p:spPr/>
        <p:txBody>
          <a:bodyPr/>
          <a:lstStyle/>
          <a:p>
            <a:fld id="{C5BDE208-9292-45E5-B44E-E83542AB4FD9}" type="slidenum">
              <a:rPr lang="en-US" smtClean="0"/>
              <a:t>2</a:t>
            </a:fld>
            <a:endParaRPr lang="en-US"/>
          </a:p>
        </p:txBody>
      </p:sp>
      <p:sp>
        <p:nvSpPr>
          <p:cNvPr id="4" name="Content Placeholder 3"/>
          <p:cNvSpPr>
            <a:spLocks noGrp="1"/>
          </p:cNvSpPr>
          <p:nvPr>
            <p:ph sz="quarter" idx="1"/>
          </p:nvPr>
        </p:nvSpPr>
        <p:spPr>
          <a:xfrm>
            <a:off x="914400" y="990600"/>
            <a:ext cx="7772400" cy="5257800"/>
          </a:xfrm>
        </p:spPr>
        <p:txBody>
          <a:bodyPr>
            <a:normAutofit lnSpcReduction="10000"/>
          </a:bodyPr>
          <a:lstStyle/>
          <a:p>
            <a:r>
              <a:rPr lang="en-US" dirty="0" smtClean="0"/>
              <a:t>What is investing?</a:t>
            </a:r>
          </a:p>
          <a:p>
            <a:pPr lvl="1"/>
            <a:r>
              <a:rPr lang="en-US" dirty="0" smtClean="0"/>
              <a:t>Allocating resources into assets or ventures with expectation of generating return or profit over time.</a:t>
            </a:r>
          </a:p>
          <a:p>
            <a:pPr lvl="1"/>
            <a:r>
              <a:rPr lang="en-US" dirty="0" smtClean="0"/>
              <a:t>Goal of increasing wealth over long-term</a:t>
            </a:r>
          </a:p>
          <a:p>
            <a:pPr lvl="1"/>
            <a:r>
              <a:rPr lang="en-US" b="1" u="sng" dirty="0" smtClean="0"/>
              <a:t>Risk</a:t>
            </a:r>
            <a:r>
              <a:rPr lang="en-US" dirty="0" smtClean="0"/>
              <a:t>: There </a:t>
            </a:r>
            <a:r>
              <a:rPr lang="en-US" dirty="0"/>
              <a:t>is potential to lose money </a:t>
            </a:r>
            <a:r>
              <a:rPr lang="en-US" dirty="0" smtClean="0"/>
              <a:t>&amp; </a:t>
            </a:r>
            <a:r>
              <a:rPr lang="en-US" dirty="0"/>
              <a:t>no guarantee of gains or profits. </a:t>
            </a:r>
            <a:r>
              <a:rPr lang="en-US" dirty="0" smtClean="0"/>
              <a:t>Losses can be substantial </a:t>
            </a:r>
            <a:r>
              <a:rPr lang="en-US" smtClean="0"/>
              <a:t>as are gains</a:t>
            </a:r>
            <a:endParaRPr lang="en-US" dirty="0" smtClean="0"/>
          </a:p>
          <a:p>
            <a:r>
              <a:rPr lang="en-US" dirty="0" smtClean="0"/>
              <a:t>What are reasons for investing?</a:t>
            </a:r>
          </a:p>
          <a:p>
            <a:r>
              <a:rPr lang="en-US" dirty="0" smtClean="0"/>
              <a:t>Why do people wait to invest?</a:t>
            </a:r>
          </a:p>
          <a:p>
            <a:r>
              <a:rPr lang="en-US" dirty="0" smtClean="0"/>
              <a:t>What is the “universal” rule of investing?</a:t>
            </a:r>
          </a:p>
          <a:p>
            <a:pPr lvl="1"/>
            <a:r>
              <a:rPr lang="en-US" dirty="0" smtClean="0"/>
              <a:t>Buy low, sell high</a:t>
            </a:r>
          </a:p>
          <a:p>
            <a:pPr lvl="1"/>
            <a:r>
              <a:rPr lang="en-US" dirty="0" smtClean="0"/>
              <a:t>But how do you know when to buy or sell?</a:t>
            </a:r>
          </a:p>
          <a:p>
            <a:pPr lvl="2"/>
            <a:r>
              <a:rPr lang="en-US" dirty="0" smtClean="0"/>
              <a:t>Rarely does anyone know with certainty. At best people use educated guesses.</a:t>
            </a:r>
            <a:endParaRPr lang="en-US" dirty="0"/>
          </a:p>
        </p:txBody>
      </p:sp>
    </p:spTree>
    <p:extLst>
      <p:ext uri="{BB962C8B-B14F-4D97-AF65-F5344CB8AC3E}">
        <p14:creationId xmlns:p14="http://schemas.microsoft.com/office/powerpoint/2010/main" val="26051050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to Open an account</a:t>
            </a:r>
          </a:p>
        </p:txBody>
      </p:sp>
      <p:sp>
        <p:nvSpPr>
          <p:cNvPr id="3" name="Slide Number Placeholder 2"/>
          <p:cNvSpPr>
            <a:spLocks noGrp="1"/>
          </p:cNvSpPr>
          <p:nvPr>
            <p:ph type="sldNum" sz="quarter" idx="12"/>
          </p:nvPr>
        </p:nvSpPr>
        <p:spPr/>
        <p:txBody>
          <a:bodyPr/>
          <a:lstStyle/>
          <a:p>
            <a:fld id="{C5BDE208-9292-45E5-B44E-E83542AB4FD9}" type="slidenum">
              <a:rPr lang="en-US" smtClean="0"/>
              <a:t>20</a:t>
            </a:fld>
            <a:endParaRPr lang="en-US"/>
          </a:p>
        </p:txBody>
      </p:sp>
      <p:sp>
        <p:nvSpPr>
          <p:cNvPr id="4" name="Content Placeholder 3"/>
          <p:cNvSpPr>
            <a:spLocks noGrp="1"/>
          </p:cNvSpPr>
          <p:nvPr>
            <p:ph sz="quarter" idx="1"/>
          </p:nvPr>
        </p:nvSpPr>
        <p:spPr/>
        <p:txBody>
          <a:bodyPr/>
          <a:lstStyle/>
          <a:p>
            <a:r>
              <a:rPr lang="en-US" dirty="0"/>
              <a:t>Let us use </a:t>
            </a:r>
            <a:r>
              <a:rPr lang="en-US" dirty="0" err="1"/>
              <a:t>TDAmeritrade</a:t>
            </a:r>
            <a:r>
              <a:rPr lang="en-US" dirty="0"/>
              <a:t> for demonstration:</a:t>
            </a:r>
          </a:p>
          <a:p>
            <a:pPr marL="731520" lvl="1" indent="-457200">
              <a:buFont typeface="Arial" panose="020B0604020202020204" pitchFamily="34" charset="0"/>
              <a:buChar char="•"/>
            </a:pPr>
            <a:r>
              <a:rPr lang="en-US" dirty="0">
                <a:hlinkClick r:id="rId3"/>
              </a:rPr>
              <a:t>https://www.tdameritrade.com/</a:t>
            </a:r>
            <a:endParaRPr lang="en-US" dirty="0"/>
          </a:p>
          <a:p>
            <a:pPr marL="457200" indent="-457200">
              <a:buFont typeface="Arial" panose="020B0604020202020204" pitchFamily="34" charset="0"/>
              <a:buChar char="•"/>
            </a:pPr>
            <a:r>
              <a:rPr lang="en-US" dirty="0" smtClean="0"/>
              <a:t>You can </a:t>
            </a:r>
            <a:r>
              <a:rPr lang="en-US" dirty="0"/>
              <a:t>do some research for some of the options to see what you </a:t>
            </a:r>
            <a:r>
              <a:rPr lang="en-US" dirty="0" smtClean="0"/>
              <a:t>fits your preferences best</a:t>
            </a:r>
          </a:p>
          <a:p>
            <a:pPr marL="731520" lvl="1" indent="-457200">
              <a:buFont typeface="Arial" panose="020B0604020202020204" pitchFamily="34" charset="0"/>
              <a:buChar char="•"/>
            </a:pPr>
            <a:r>
              <a:rPr lang="en-US" dirty="0" smtClean="0"/>
              <a:t>For example, is it low cost, do they have an app, etc.</a:t>
            </a:r>
            <a:endParaRPr lang="en-US" dirty="0"/>
          </a:p>
          <a:p>
            <a:pPr marL="457200" indent="-457200">
              <a:buFont typeface="Arial" panose="020B0604020202020204" pitchFamily="34" charset="0"/>
              <a:buChar char="•"/>
            </a:pPr>
            <a:r>
              <a:rPr lang="en-US" dirty="0"/>
              <a:t>You can also talk to your bank to see their </a:t>
            </a:r>
            <a:r>
              <a:rPr lang="en-US" dirty="0" smtClean="0"/>
              <a:t>options </a:t>
            </a:r>
          </a:p>
          <a:p>
            <a:pPr marL="457200" indent="-457200">
              <a:buFont typeface="Arial" panose="020B0604020202020204" pitchFamily="34" charset="0"/>
              <a:buChar char="•"/>
            </a:pPr>
            <a:r>
              <a:rPr lang="en-US" dirty="0" smtClean="0"/>
              <a:t>Most companies you call will patiently advise as to their options because you can potentially be a future client</a:t>
            </a:r>
            <a:endParaRPr lang="en-US" dirty="0"/>
          </a:p>
          <a:p>
            <a:endParaRPr lang="en-US" dirty="0"/>
          </a:p>
        </p:txBody>
      </p:sp>
    </p:spTree>
    <p:extLst>
      <p:ext uri="{BB962C8B-B14F-4D97-AF65-F5344CB8AC3E}">
        <p14:creationId xmlns:p14="http://schemas.microsoft.com/office/powerpoint/2010/main" val="17889512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772400" cy="838200"/>
          </a:xfrm>
        </p:spPr>
        <p:txBody>
          <a:bodyPr>
            <a:normAutofit fontScale="90000"/>
          </a:bodyPr>
          <a:lstStyle/>
          <a:p>
            <a:r>
              <a:rPr lang="en-US" dirty="0" smtClean="0"/>
              <a:t>Types of Orders (Buy/Sell) Transactions</a:t>
            </a:r>
            <a:endParaRPr lang="en-US" dirty="0"/>
          </a:p>
        </p:txBody>
      </p:sp>
      <p:sp>
        <p:nvSpPr>
          <p:cNvPr id="3" name="Slide Number Placeholder 2"/>
          <p:cNvSpPr>
            <a:spLocks noGrp="1"/>
          </p:cNvSpPr>
          <p:nvPr>
            <p:ph type="sldNum" sz="quarter" idx="12"/>
          </p:nvPr>
        </p:nvSpPr>
        <p:spPr/>
        <p:txBody>
          <a:bodyPr/>
          <a:lstStyle/>
          <a:p>
            <a:fld id="{C5BDE208-9292-45E5-B44E-E83542AB4FD9}" type="slidenum">
              <a:rPr lang="en-US" smtClean="0"/>
              <a:t>21</a:t>
            </a:fld>
            <a:endParaRPr lang="en-US"/>
          </a:p>
        </p:txBody>
      </p:sp>
      <p:sp>
        <p:nvSpPr>
          <p:cNvPr id="4" name="Content Placeholder 3"/>
          <p:cNvSpPr>
            <a:spLocks noGrp="1"/>
          </p:cNvSpPr>
          <p:nvPr>
            <p:ph sz="quarter" idx="1"/>
          </p:nvPr>
        </p:nvSpPr>
        <p:spPr>
          <a:xfrm>
            <a:off x="914400" y="1000125"/>
            <a:ext cx="7772400" cy="5476875"/>
          </a:xfrm>
        </p:spPr>
        <p:txBody>
          <a:bodyPr>
            <a:normAutofit fontScale="77500" lnSpcReduction="20000"/>
          </a:bodyPr>
          <a:lstStyle/>
          <a:p>
            <a:pPr>
              <a:defRPr/>
            </a:pPr>
            <a:r>
              <a:rPr lang="en-US" sz="2800" b="1" dirty="0"/>
              <a:t>Market order</a:t>
            </a:r>
            <a:r>
              <a:rPr lang="en-US" dirty="0"/>
              <a:t>: </a:t>
            </a:r>
            <a:endParaRPr lang="en-US" dirty="0" smtClean="0"/>
          </a:p>
          <a:p>
            <a:pPr lvl="1">
              <a:defRPr/>
            </a:pPr>
            <a:r>
              <a:rPr lang="en-US" dirty="0" smtClean="0"/>
              <a:t>Request </a:t>
            </a:r>
            <a:r>
              <a:rPr lang="en-US" dirty="0"/>
              <a:t>to buy or sell stock </a:t>
            </a:r>
            <a:r>
              <a:rPr lang="en-US" dirty="0" smtClean="0"/>
              <a:t>immediately (at market value now)</a:t>
            </a:r>
          </a:p>
          <a:p>
            <a:pPr lvl="1">
              <a:defRPr/>
            </a:pPr>
            <a:r>
              <a:rPr lang="en-US" dirty="0" smtClean="0"/>
              <a:t>Used when speed is preferred to than price </a:t>
            </a:r>
            <a:endParaRPr lang="en-US" dirty="0"/>
          </a:p>
          <a:p>
            <a:pPr>
              <a:defRPr/>
            </a:pPr>
            <a:r>
              <a:rPr lang="en-US" b="1" dirty="0"/>
              <a:t>Limit order</a:t>
            </a:r>
            <a:r>
              <a:rPr lang="en-US" dirty="0"/>
              <a:t>: </a:t>
            </a:r>
            <a:endParaRPr lang="en-US" dirty="0" smtClean="0"/>
          </a:p>
          <a:p>
            <a:pPr lvl="1">
              <a:defRPr/>
            </a:pPr>
            <a:r>
              <a:rPr lang="en-US" dirty="0" smtClean="0"/>
              <a:t>Request </a:t>
            </a:r>
            <a:r>
              <a:rPr lang="en-US" dirty="0"/>
              <a:t>to buy or sell a stock at a specified price or better</a:t>
            </a:r>
            <a:r>
              <a:rPr lang="en-US" dirty="0" smtClean="0"/>
              <a:t>.</a:t>
            </a:r>
          </a:p>
          <a:p>
            <a:pPr lvl="1">
              <a:defRPr/>
            </a:pPr>
            <a:r>
              <a:rPr lang="en-US" dirty="0" smtClean="0"/>
              <a:t>Used when price is more important than speed of trade</a:t>
            </a:r>
            <a:endParaRPr lang="en-US" dirty="0"/>
          </a:p>
          <a:p>
            <a:pPr>
              <a:defRPr/>
            </a:pPr>
            <a:r>
              <a:rPr lang="en-US" b="1" dirty="0"/>
              <a:t>Stop-loss order </a:t>
            </a:r>
            <a:r>
              <a:rPr lang="en-US" b="1" dirty="0" smtClean="0"/>
              <a:t>(or stop </a:t>
            </a:r>
            <a:r>
              <a:rPr lang="en-US" b="1" dirty="0"/>
              <a:t>order): </a:t>
            </a:r>
            <a:r>
              <a:rPr lang="en-US" dirty="0" smtClean="0"/>
              <a:t>To limit loss</a:t>
            </a:r>
          </a:p>
          <a:p>
            <a:pPr lvl="1">
              <a:defRPr/>
            </a:pPr>
            <a:r>
              <a:rPr lang="en-US" dirty="0" smtClean="0"/>
              <a:t>Request </a:t>
            </a:r>
            <a:r>
              <a:rPr lang="en-US" dirty="0"/>
              <a:t>to </a:t>
            </a:r>
            <a:r>
              <a:rPr lang="en-US" dirty="0" smtClean="0"/>
              <a:t>buy or sell </a:t>
            </a:r>
            <a:r>
              <a:rPr lang="en-US" dirty="0"/>
              <a:t>a stock </a:t>
            </a:r>
            <a:r>
              <a:rPr lang="en-US" dirty="0" smtClean="0"/>
              <a:t>after it reaches a specified price</a:t>
            </a:r>
          </a:p>
          <a:p>
            <a:pPr lvl="1">
              <a:defRPr/>
            </a:pPr>
            <a:r>
              <a:rPr lang="en-US" dirty="0" smtClean="0"/>
              <a:t>Then after that that, it trades at next chance (i.e. market order)</a:t>
            </a:r>
          </a:p>
          <a:p>
            <a:pPr lvl="1">
              <a:defRPr/>
            </a:pPr>
            <a:r>
              <a:rPr lang="en-US" dirty="0" smtClean="0"/>
              <a:t>E.g. sell a stock if it drops from $15 to $10, then sell at the market rate that exists once the price drops to $10</a:t>
            </a:r>
            <a:endParaRPr lang="en-US" dirty="0"/>
          </a:p>
          <a:p>
            <a:r>
              <a:rPr lang="en-US" b="1" dirty="0" smtClean="0"/>
              <a:t>Stop-Limit Order:</a:t>
            </a:r>
            <a:r>
              <a:rPr lang="en-US" dirty="0" smtClean="0"/>
              <a:t> Combines a Stop with a limit order</a:t>
            </a:r>
          </a:p>
          <a:p>
            <a:pPr lvl="1"/>
            <a:r>
              <a:rPr lang="en-US" dirty="0" smtClean="0"/>
              <a:t>Once a stop price is reached, converts to a limit order/price</a:t>
            </a:r>
          </a:p>
          <a:p>
            <a:pPr lvl="1"/>
            <a:r>
              <a:rPr lang="en-US" dirty="0" smtClean="0"/>
              <a:t>E.g. Stock Price is $35, a stop order is placed at $28 to sell if it reaches that price. Then a limit is placed at $24 (i.e. sell only at $24 or above)</a:t>
            </a:r>
          </a:p>
          <a:p>
            <a:r>
              <a:rPr lang="en-US" b="1" dirty="0" smtClean="0"/>
              <a:t>Trailing Stop Order:</a:t>
            </a:r>
            <a:r>
              <a:rPr lang="en-US" dirty="0" smtClean="0"/>
              <a:t> </a:t>
            </a:r>
          </a:p>
          <a:p>
            <a:pPr lvl="1"/>
            <a:r>
              <a:rPr lang="en-US" dirty="0" smtClean="0"/>
              <a:t>Similar to stop order but based on percentage change in market price</a:t>
            </a:r>
          </a:p>
          <a:p>
            <a:pPr lvl="1"/>
            <a:r>
              <a:rPr lang="en-US" dirty="0" smtClean="0"/>
              <a:t>E.g. stock is bought at $30, but a trailing stop order is placed for 20%. Therefore stock would be sold when price reduces 20% or more. Can be applied to sales</a:t>
            </a:r>
          </a:p>
          <a:p>
            <a:pPr lvl="1"/>
            <a:endParaRPr lang="en-US" b="1" dirty="0"/>
          </a:p>
          <a:p>
            <a:pPr lvl="1"/>
            <a:endParaRPr lang="en-US" dirty="0" smtClean="0"/>
          </a:p>
          <a:p>
            <a:endParaRPr lang="en-US" dirty="0"/>
          </a:p>
        </p:txBody>
      </p:sp>
    </p:spTree>
    <p:extLst>
      <p:ext uri="{BB962C8B-B14F-4D97-AF65-F5344CB8AC3E}">
        <p14:creationId xmlns:p14="http://schemas.microsoft.com/office/powerpoint/2010/main" val="42353851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7772400" cy="334962"/>
          </a:xfrm>
        </p:spPr>
        <p:txBody>
          <a:bodyPr>
            <a:normAutofit fontScale="90000"/>
          </a:bodyPr>
          <a:lstStyle/>
          <a:p>
            <a:r>
              <a:rPr lang="en-US" dirty="0" smtClean="0"/>
              <a:t>Risks You face when Investing</a:t>
            </a:r>
            <a:endParaRPr lang="en-US" dirty="0"/>
          </a:p>
        </p:txBody>
      </p:sp>
      <p:sp>
        <p:nvSpPr>
          <p:cNvPr id="9" name="Slide Number Placeholder 8"/>
          <p:cNvSpPr>
            <a:spLocks noGrp="1"/>
          </p:cNvSpPr>
          <p:nvPr>
            <p:ph type="sldNum" sz="quarter" idx="12"/>
          </p:nvPr>
        </p:nvSpPr>
        <p:spPr/>
        <p:txBody>
          <a:bodyPr/>
          <a:lstStyle/>
          <a:p>
            <a:fld id="{C5BDE208-9292-45E5-B44E-E83542AB4FD9}" type="slidenum">
              <a:rPr lang="en-US" smtClean="0"/>
              <a:t>22</a:t>
            </a:fld>
            <a:endParaRPr lang="en-US"/>
          </a:p>
        </p:txBody>
      </p:sp>
      <p:sp>
        <p:nvSpPr>
          <p:cNvPr id="6" name="Content Placeholder 5"/>
          <p:cNvSpPr>
            <a:spLocks noGrp="1"/>
          </p:cNvSpPr>
          <p:nvPr>
            <p:ph sz="quarter" idx="2"/>
          </p:nvPr>
        </p:nvSpPr>
        <p:spPr>
          <a:xfrm>
            <a:off x="6400800" y="685800"/>
            <a:ext cx="2362200" cy="5867400"/>
          </a:xfrm>
        </p:spPr>
        <p:txBody>
          <a:bodyPr>
            <a:normAutofit/>
          </a:bodyPr>
          <a:lstStyle/>
          <a:p>
            <a:endParaRPr lang="en-US" sz="2000" dirty="0" smtClean="0"/>
          </a:p>
          <a:p>
            <a:endParaRPr lang="en-US" sz="2000" dirty="0" smtClean="0"/>
          </a:p>
          <a:p>
            <a:endParaRPr lang="en-US" sz="2000" dirty="0" smtClean="0"/>
          </a:p>
          <a:p>
            <a:endParaRPr lang="en-US" sz="2000" dirty="0"/>
          </a:p>
        </p:txBody>
      </p:sp>
      <p:graphicFrame>
        <p:nvGraphicFramePr>
          <p:cNvPr id="12" name="Table 11"/>
          <p:cNvGraphicFramePr>
            <a:graphicFrameLocks noGrp="1"/>
          </p:cNvGraphicFramePr>
          <p:nvPr>
            <p:extLst>
              <p:ext uri="{D42A27DB-BD31-4B8C-83A1-F6EECF244321}">
                <p14:modId xmlns:p14="http://schemas.microsoft.com/office/powerpoint/2010/main" val="1688721273"/>
              </p:ext>
            </p:extLst>
          </p:nvPr>
        </p:nvGraphicFramePr>
        <p:xfrm>
          <a:off x="152400" y="685801"/>
          <a:ext cx="4495800" cy="4064364"/>
        </p:xfrm>
        <a:graphic>
          <a:graphicData uri="http://schemas.openxmlformats.org/drawingml/2006/table">
            <a:tbl>
              <a:tblPr firstRow="1" bandRow="1">
                <a:tableStyleId>{5C22544A-7EE6-4342-B048-85BDC9FD1C3A}</a:tableStyleId>
              </a:tblPr>
              <a:tblGrid>
                <a:gridCol w="1605643">
                  <a:extLst>
                    <a:ext uri="{9D8B030D-6E8A-4147-A177-3AD203B41FA5}">
                      <a16:colId xmlns="" xmlns:a16="http://schemas.microsoft.com/office/drawing/2014/main" val="20000"/>
                    </a:ext>
                  </a:extLst>
                </a:gridCol>
                <a:gridCol w="1391557">
                  <a:extLst>
                    <a:ext uri="{9D8B030D-6E8A-4147-A177-3AD203B41FA5}">
                      <a16:colId xmlns="" xmlns:a16="http://schemas.microsoft.com/office/drawing/2014/main" val="20001"/>
                    </a:ext>
                  </a:extLst>
                </a:gridCol>
                <a:gridCol w="1498600">
                  <a:extLst>
                    <a:ext uri="{9D8B030D-6E8A-4147-A177-3AD203B41FA5}">
                      <a16:colId xmlns="" xmlns:a16="http://schemas.microsoft.com/office/drawing/2014/main" val="20002"/>
                    </a:ext>
                  </a:extLst>
                </a:gridCol>
              </a:tblGrid>
              <a:tr h="527544">
                <a:tc>
                  <a:txBody>
                    <a:bodyPr/>
                    <a:lstStyle/>
                    <a:p>
                      <a:r>
                        <a:rPr lang="en-US" dirty="0" smtClean="0"/>
                        <a:t>Stocks</a:t>
                      </a:r>
                      <a:endParaRPr lang="en-US" dirty="0"/>
                    </a:p>
                  </a:txBody>
                  <a:tcPr/>
                </a:tc>
                <a:tc>
                  <a:txBody>
                    <a:bodyPr/>
                    <a:lstStyle/>
                    <a:p>
                      <a:r>
                        <a:rPr lang="en-US" dirty="0" smtClean="0"/>
                        <a:t>Bonds</a:t>
                      </a:r>
                      <a:endParaRPr lang="en-US" dirty="0"/>
                    </a:p>
                  </a:txBody>
                  <a:tcPr/>
                </a:tc>
                <a:tc>
                  <a:txBody>
                    <a:bodyPr/>
                    <a:lstStyle/>
                    <a:p>
                      <a:r>
                        <a:rPr lang="en-US" dirty="0" smtClean="0"/>
                        <a:t>Derivatives </a:t>
                      </a:r>
                      <a:r>
                        <a:rPr lang="en-US" sz="1200" dirty="0" smtClean="0"/>
                        <a:t>(most)</a:t>
                      </a:r>
                      <a:endParaRPr lang="en-US" sz="1200" dirty="0"/>
                    </a:p>
                  </a:txBody>
                  <a:tcPr/>
                </a:tc>
                <a:extLst>
                  <a:ext uri="{0D108BD9-81ED-4DB2-BD59-A6C34878D82A}">
                    <a16:rowId xmlns="" xmlns:a16="http://schemas.microsoft.com/office/drawing/2014/main" val="10000"/>
                  </a:ext>
                </a:extLst>
              </a:tr>
              <a:tr h="5568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Interest Rate Risk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Interest Rate risk</a:t>
                      </a:r>
                    </a:p>
                  </a:txBody>
                  <a:tcPr/>
                </a:tc>
                <a:tc>
                  <a:txBody>
                    <a:bodyPr/>
                    <a:lstStyle/>
                    <a:p>
                      <a:pPr lvl="0"/>
                      <a:r>
                        <a:rPr lang="en-US" sz="1600" dirty="0" smtClean="0"/>
                        <a:t>Speculative risk</a:t>
                      </a:r>
                    </a:p>
                  </a:txBody>
                  <a:tcPr/>
                </a:tc>
                <a:extLst>
                  <a:ext uri="{0D108BD9-81ED-4DB2-BD59-A6C34878D82A}">
                    <a16:rowId xmlns="" xmlns:a16="http://schemas.microsoft.com/office/drawing/2014/main" val="10001"/>
                  </a:ext>
                </a:extLst>
              </a:tr>
              <a:tr h="3496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Inflation Risk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Inflation Risk</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b="0" dirty="0" smtClean="0"/>
                        <a:t>Inflation Risk</a:t>
                      </a:r>
                    </a:p>
                  </a:txBody>
                  <a:tcPr/>
                </a:tc>
                <a:extLst>
                  <a:ext uri="{0D108BD9-81ED-4DB2-BD59-A6C34878D82A}">
                    <a16:rowId xmlns="" xmlns:a16="http://schemas.microsoft.com/office/drawing/2014/main" val="10002"/>
                  </a:ext>
                </a:extLst>
              </a:tr>
              <a:tr h="556852">
                <a:tc>
                  <a:txBody>
                    <a:bodyPr/>
                    <a:lstStyle/>
                    <a:p>
                      <a:r>
                        <a:rPr lang="en-US" sz="1600" dirty="0" smtClean="0"/>
                        <a:t>Market Risk (Systematic)</a:t>
                      </a:r>
                      <a:endParaRPr lang="en-US" sz="1600" dirty="0"/>
                    </a:p>
                  </a:txBody>
                  <a:tcPr/>
                </a:tc>
                <a:tc>
                  <a:txBody>
                    <a:bodyPr/>
                    <a:lstStyle/>
                    <a:p>
                      <a:r>
                        <a:rPr lang="en-US" sz="1600" dirty="0" smtClean="0"/>
                        <a:t>Reinvestment Risk</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Hedging risk</a:t>
                      </a:r>
                    </a:p>
                    <a:p>
                      <a:endParaRPr lang="en-US" sz="1600" dirty="0"/>
                    </a:p>
                  </a:txBody>
                  <a:tcPr/>
                </a:tc>
                <a:extLst>
                  <a:ext uri="{0D108BD9-81ED-4DB2-BD59-A6C34878D82A}">
                    <a16:rowId xmlns="" xmlns:a16="http://schemas.microsoft.com/office/drawing/2014/main" val="10003"/>
                  </a:ext>
                </a:extLst>
              </a:tr>
              <a:tr h="556852">
                <a:tc>
                  <a:txBody>
                    <a:bodyPr/>
                    <a:lstStyle/>
                    <a:p>
                      <a:r>
                        <a:rPr lang="en-US" sz="1600" dirty="0" smtClean="0"/>
                        <a:t>Business failure</a:t>
                      </a:r>
                    </a:p>
                    <a:p>
                      <a:pPr marL="0" indent="0">
                        <a:buNone/>
                      </a:pPr>
                      <a:r>
                        <a:rPr lang="en-US" sz="1600" dirty="0" smtClean="0"/>
                        <a:t>(bankruptcy) Risk </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Default Risk </a:t>
                      </a:r>
                    </a:p>
                    <a:p>
                      <a:endParaRPr lang="en-US" sz="1600" dirty="0"/>
                    </a:p>
                  </a:txBody>
                  <a:tcPr/>
                </a:tc>
                <a:tc>
                  <a:txBody>
                    <a:bodyPr/>
                    <a:lstStyle/>
                    <a:p>
                      <a:pPr lvl="0"/>
                      <a:r>
                        <a:rPr lang="en-US" sz="1600" dirty="0" smtClean="0"/>
                        <a:t>Unlimited loss potential</a:t>
                      </a:r>
                    </a:p>
                  </a:txBody>
                  <a:tcPr/>
                </a:tc>
                <a:extLst>
                  <a:ext uri="{0D108BD9-81ED-4DB2-BD59-A6C34878D82A}">
                    <a16:rowId xmlns="" xmlns:a16="http://schemas.microsoft.com/office/drawing/2014/main" val="10004"/>
                  </a:ext>
                </a:extLst>
              </a:tr>
              <a:tr h="6433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Global Investment Risk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Credit risk (Bond Ratings)</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b="1" dirty="0" smtClean="0"/>
                        <a:t>Time sensitive</a:t>
                      </a:r>
                    </a:p>
                    <a:p>
                      <a:endParaRPr lang="en-US" sz="1600" dirty="0"/>
                    </a:p>
                  </a:txBody>
                  <a:tcPr/>
                </a:tc>
                <a:extLst>
                  <a:ext uri="{0D108BD9-81ED-4DB2-BD59-A6C34878D82A}">
                    <a16:rowId xmlns="" xmlns:a16="http://schemas.microsoft.com/office/drawing/2014/main" val="10005"/>
                  </a:ext>
                </a:extLst>
              </a:tr>
              <a:tr h="4195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Reinvestment Risk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Liquidity Risk</a:t>
                      </a:r>
                    </a:p>
                  </a:txBody>
                  <a:tcPr/>
                </a:tc>
                <a:tc>
                  <a:txBody>
                    <a:bodyPr/>
                    <a:lstStyle/>
                    <a:p>
                      <a:endParaRPr lang="en-US" sz="1600" dirty="0"/>
                    </a:p>
                  </a:txBody>
                  <a:tcPr/>
                </a:tc>
                <a:extLst>
                  <a:ext uri="{0D108BD9-81ED-4DB2-BD59-A6C34878D82A}">
                    <a16:rowId xmlns="" xmlns:a16="http://schemas.microsoft.com/office/drawing/2014/main" val="10006"/>
                  </a:ext>
                </a:extLst>
              </a:tr>
              <a:tr h="351696">
                <a:tc gridSpan="3">
                  <a:txBody>
                    <a:bodyPr/>
                    <a:lstStyle/>
                    <a:p>
                      <a:endParaRPr lang="en-US" sz="1800"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smtClean="0"/>
                    </a:p>
                  </a:txBody>
                  <a:tcPr/>
                </a:tc>
                <a:tc hMerge="1">
                  <a:txBody>
                    <a:bodyPr/>
                    <a:lstStyle/>
                    <a:p>
                      <a:endParaRPr lang="en-US" dirty="0"/>
                    </a:p>
                  </a:txBody>
                  <a:tcPr/>
                </a:tc>
                <a:extLst>
                  <a:ext uri="{0D108BD9-81ED-4DB2-BD59-A6C34878D82A}">
                    <a16:rowId xmlns="" xmlns:a16="http://schemas.microsoft.com/office/drawing/2014/main" val="10007"/>
                  </a:ext>
                </a:extLst>
              </a:tr>
            </a:tbl>
          </a:graphicData>
        </a:graphic>
      </p:graphicFrame>
      <p:sp>
        <p:nvSpPr>
          <p:cNvPr id="3" name="TextBox 2"/>
          <p:cNvSpPr txBox="1"/>
          <p:nvPr/>
        </p:nvSpPr>
        <p:spPr>
          <a:xfrm>
            <a:off x="228600" y="4983480"/>
            <a:ext cx="8610600" cy="954107"/>
          </a:xfrm>
          <a:prstGeom prst="rect">
            <a:avLst/>
          </a:prstGeom>
          <a:noFill/>
        </p:spPr>
        <p:txBody>
          <a:bodyPr wrap="square" rtlCol="0">
            <a:spAutoFit/>
          </a:bodyPr>
          <a:lstStyle/>
          <a:p>
            <a:r>
              <a:rPr lang="en-US" sz="2800" b="1" u="sng" dirty="0" smtClean="0"/>
              <a:t>NOTE:</a:t>
            </a:r>
            <a:r>
              <a:rPr lang="en-US" sz="2800" dirty="0" smtClean="0"/>
              <a:t> There is potential to lose money in investing. Losses can be substantial. There is also no guarantee of gains or profits. </a:t>
            </a:r>
            <a:endParaRPr lang="en-US" sz="2800" b="1" u="sng"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84642" y="971481"/>
            <a:ext cx="4300266" cy="2914719"/>
          </a:xfrm>
          <a:prstGeom prst="rect">
            <a:avLst/>
          </a:prstGeom>
        </p:spPr>
      </p:pic>
    </p:spTree>
    <p:extLst>
      <p:ext uri="{BB962C8B-B14F-4D97-AF65-F5344CB8AC3E}">
        <p14:creationId xmlns:p14="http://schemas.microsoft.com/office/powerpoint/2010/main" val="18529256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Investment Strategies</a:t>
            </a:r>
          </a:p>
        </p:txBody>
      </p:sp>
      <p:sp>
        <p:nvSpPr>
          <p:cNvPr id="3" name="Slide Number Placeholder 2"/>
          <p:cNvSpPr>
            <a:spLocks noGrp="1"/>
          </p:cNvSpPr>
          <p:nvPr>
            <p:ph type="sldNum" sz="quarter" idx="12"/>
          </p:nvPr>
        </p:nvSpPr>
        <p:spPr/>
        <p:txBody>
          <a:bodyPr/>
          <a:lstStyle/>
          <a:p>
            <a:fld id="{C5BDE208-9292-45E5-B44E-E83542AB4FD9}" type="slidenum">
              <a:rPr lang="en-US" smtClean="0"/>
              <a:t>23</a:t>
            </a:fld>
            <a:endParaRPr lang="en-US"/>
          </a:p>
        </p:txBody>
      </p:sp>
      <p:sp>
        <p:nvSpPr>
          <p:cNvPr id="4" name="Content Placeholder 3"/>
          <p:cNvSpPr>
            <a:spLocks noGrp="1"/>
          </p:cNvSpPr>
          <p:nvPr>
            <p:ph sz="quarter" idx="1"/>
          </p:nvPr>
        </p:nvSpPr>
        <p:spPr>
          <a:xfrm>
            <a:off x="914400" y="1447800"/>
            <a:ext cx="7772400" cy="5219700"/>
          </a:xfrm>
        </p:spPr>
        <p:txBody>
          <a:bodyPr>
            <a:normAutofit fontScale="85000" lnSpcReduction="20000"/>
          </a:bodyPr>
          <a:lstStyle/>
          <a:p>
            <a:r>
              <a:rPr lang="en-US" altLang="en-US" b="1" dirty="0"/>
              <a:t>SHORT-TERM </a:t>
            </a:r>
            <a:r>
              <a:rPr lang="en-US" altLang="en-US" b="1" dirty="0" smtClean="0"/>
              <a:t>ORIENTED TECHNIQUES</a:t>
            </a:r>
            <a:r>
              <a:rPr lang="en-US" altLang="en-US" b="1" dirty="0"/>
              <a:t>.</a:t>
            </a:r>
          </a:p>
          <a:p>
            <a:pPr lvl="1" indent="-344488"/>
            <a:r>
              <a:rPr lang="en-US" altLang="en-US" dirty="0"/>
              <a:t>Day Trading.</a:t>
            </a:r>
          </a:p>
          <a:p>
            <a:pPr lvl="1" indent="-344488"/>
            <a:r>
              <a:rPr lang="en-US" altLang="en-US" dirty="0"/>
              <a:t>Buying Stock on Margin (borrowing money).</a:t>
            </a:r>
          </a:p>
          <a:p>
            <a:pPr lvl="1" indent="-344488"/>
            <a:r>
              <a:rPr lang="en-US" altLang="en-US" dirty="0"/>
              <a:t>Selling Short </a:t>
            </a:r>
            <a:endParaRPr lang="en-US" altLang="en-US" dirty="0" smtClean="0"/>
          </a:p>
          <a:p>
            <a:pPr lvl="2" indent="-344488"/>
            <a:r>
              <a:rPr lang="en-US" altLang="en-US" dirty="0" smtClean="0"/>
              <a:t>Borrowing stock, selling &amp; holding cash</a:t>
            </a:r>
          </a:p>
          <a:p>
            <a:pPr lvl="4" indent="-344488"/>
            <a:r>
              <a:rPr lang="en-US" altLang="en-US" dirty="0"/>
              <a:t>Return stock when bought at a lower price if </a:t>
            </a:r>
            <a:r>
              <a:rPr lang="en-US" altLang="en-US" dirty="0" smtClean="0"/>
              <a:t>stock price dips</a:t>
            </a:r>
          </a:p>
          <a:p>
            <a:pPr lvl="4" indent="-344488"/>
            <a:r>
              <a:rPr lang="en-US" altLang="en-US" dirty="0" smtClean="0"/>
              <a:t>The gain is obtained from the price sold versus the price bought after dip</a:t>
            </a:r>
            <a:endParaRPr lang="en-US" altLang="en-US" dirty="0"/>
          </a:p>
          <a:p>
            <a:pPr lvl="1" indent="-344488"/>
            <a:r>
              <a:rPr lang="en-US" altLang="en-US" dirty="0" smtClean="0"/>
              <a:t>Pair trading: Holding offsetting positions in the same assets</a:t>
            </a:r>
          </a:p>
          <a:p>
            <a:pPr lvl="1" indent="-344488"/>
            <a:r>
              <a:rPr lang="en-US" altLang="en-US" dirty="0" smtClean="0"/>
              <a:t>Trading using derivatives.</a:t>
            </a:r>
          </a:p>
          <a:p>
            <a:pPr lvl="2" indent="-344488"/>
            <a:r>
              <a:rPr lang="en-US" altLang="en-US" dirty="0" smtClean="0"/>
              <a:t>Options, Futures, </a:t>
            </a:r>
            <a:r>
              <a:rPr lang="en-US" altLang="en-US" dirty="0" err="1" smtClean="0"/>
              <a:t>etc</a:t>
            </a:r>
            <a:endParaRPr lang="en-US" altLang="en-US" dirty="0" smtClean="0"/>
          </a:p>
          <a:p>
            <a:pPr lvl="2" indent="-344488"/>
            <a:r>
              <a:rPr lang="en-US" altLang="en-US" dirty="0" smtClean="0"/>
              <a:t>Trading Options solo or combining options with underlying assets in trading strategies</a:t>
            </a:r>
            <a:endParaRPr lang="en-US" altLang="en-US" dirty="0"/>
          </a:p>
          <a:p>
            <a:pPr>
              <a:spcBef>
                <a:spcPts val="2400"/>
              </a:spcBef>
              <a:defRPr/>
            </a:pPr>
            <a:r>
              <a:rPr lang="en-US" b="1" dirty="0"/>
              <a:t>LONG-TERM </a:t>
            </a:r>
            <a:r>
              <a:rPr lang="en-US" b="1" dirty="0" smtClean="0"/>
              <a:t>ORIENTED TECHNIQUES</a:t>
            </a:r>
            <a:r>
              <a:rPr lang="en-US" b="1" dirty="0"/>
              <a:t>.</a:t>
            </a:r>
          </a:p>
          <a:p>
            <a:pPr lvl="1" indent="-347472">
              <a:defRPr/>
            </a:pPr>
            <a:r>
              <a:rPr lang="en-US" dirty="0"/>
              <a:t>Buy-and-Hold.</a:t>
            </a:r>
          </a:p>
          <a:p>
            <a:pPr lvl="1" indent="-347472">
              <a:defRPr/>
            </a:pPr>
            <a:r>
              <a:rPr lang="en-US" dirty="0"/>
              <a:t>Dollar Cost </a:t>
            </a:r>
            <a:r>
              <a:rPr lang="en-US" dirty="0" smtClean="0"/>
              <a:t>Averaging</a:t>
            </a:r>
            <a:endParaRPr lang="en-US" dirty="0"/>
          </a:p>
          <a:p>
            <a:pPr marL="0" indent="0">
              <a:buNone/>
            </a:pPr>
            <a:endParaRPr lang="en-US" dirty="0" smtClean="0"/>
          </a:p>
          <a:p>
            <a:pPr marL="0" indent="0">
              <a:buNone/>
            </a:pPr>
            <a:r>
              <a:rPr lang="en-US" dirty="0" smtClean="0"/>
              <a:t>You can trade in these strategies </a:t>
            </a:r>
            <a:r>
              <a:rPr lang="en-US" u="sng" dirty="0" smtClean="0"/>
              <a:t>actively</a:t>
            </a:r>
            <a:r>
              <a:rPr lang="en-US" dirty="0" smtClean="0"/>
              <a:t> or </a:t>
            </a:r>
            <a:r>
              <a:rPr lang="en-US" u="sng" dirty="0" smtClean="0"/>
              <a:t>passively</a:t>
            </a:r>
            <a:endParaRPr lang="en-US" u="sng" dirty="0"/>
          </a:p>
        </p:txBody>
      </p:sp>
    </p:spTree>
    <p:extLst>
      <p:ext uri="{BB962C8B-B14F-4D97-AF65-F5344CB8AC3E}">
        <p14:creationId xmlns:p14="http://schemas.microsoft.com/office/powerpoint/2010/main" val="5601807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33400" y="3124200"/>
            <a:ext cx="8229600" cy="1143000"/>
          </a:xfrm>
        </p:spPr>
        <p:txBody>
          <a:bodyPr/>
          <a:lstStyle/>
          <a:p>
            <a:pPr algn="ctr"/>
            <a:r>
              <a:rPr lang="en-US" dirty="0" smtClean="0"/>
              <a:t>Questions???</a:t>
            </a:r>
            <a:endParaRPr lang="en-US" dirty="0"/>
          </a:p>
        </p:txBody>
      </p:sp>
      <p:sp>
        <p:nvSpPr>
          <p:cNvPr id="2" name="Slide Number Placeholder 1"/>
          <p:cNvSpPr>
            <a:spLocks noGrp="1"/>
          </p:cNvSpPr>
          <p:nvPr>
            <p:ph type="sldNum" sz="quarter" idx="12"/>
          </p:nvPr>
        </p:nvSpPr>
        <p:spPr/>
        <p:txBody>
          <a:bodyPr/>
          <a:lstStyle/>
          <a:p>
            <a:fld id="{C5BDE208-9292-45E5-B44E-E83542AB4FD9}" type="slidenum">
              <a:rPr lang="en-US" smtClean="0"/>
              <a:t>24</a:t>
            </a:fld>
            <a:endParaRPr lang="en-US"/>
          </a:p>
        </p:txBody>
      </p:sp>
    </p:spTree>
    <p:extLst>
      <p:ext uri="{BB962C8B-B14F-4D97-AF65-F5344CB8AC3E}">
        <p14:creationId xmlns:p14="http://schemas.microsoft.com/office/powerpoint/2010/main" val="262935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Investment Instruments</a:t>
            </a:r>
            <a:endParaRPr lang="en-US" dirty="0"/>
          </a:p>
        </p:txBody>
      </p:sp>
      <p:sp>
        <p:nvSpPr>
          <p:cNvPr id="3" name="Slide Number Placeholder 2"/>
          <p:cNvSpPr>
            <a:spLocks noGrp="1"/>
          </p:cNvSpPr>
          <p:nvPr>
            <p:ph type="sldNum" sz="quarter" idx="12"/>
          </p:nvPr>
        </p:nvSpPr>
        <p:spPr/>
        <p:txBody>
          <a:bodyPr/>
          <a:lstStyle/>
          <a:p>
            <a:fld id="{C5BDE208-9292-45E5-B44E-E83542AB4FD9}" type="slidenum">
              <a:rPr lang="en-US" smtClean="0"/>
              <a:t>3</a:t>
            </a:fld>
            <a:endParaRPr lang="en-US"/>
          </a:p>
        </p:txBody>
      </p:sp>
      <p:sp>
        <p:nvSpPr>
          <p:cNvPr id="4" name="Content Placeholder 3"/>
          <p:cNvSpPr>
            <a:spLocks noGrp="1"/>
          </p:cNvSpPr>
          <p:nvPr>
            <p:ph sz="quarter" idx="1"/>
          </p:nvPr>
        </p:nvSpPr>
        <p:spPr/>
        <p:txBody>
          <a:bodyPr/>
          <a:lstStyle/>
          <a:p>
            <a:r>
              <a:rPr lang="en-US" dirty="0" smtClean="0"/>
              <a:t>Stocks and related assets</a:t>
            </a:r>
          </a:p>
          <a:p>
            <a:pPr lvl="1"/>
            <a:r>
              <a:rPr lang="en-US" dirty="0" smtClean="0"/>
              <a:t>Mutual Funds</a:t>
            </a:r>
          </a:p>
          <a:p>
            <a:pPr lvl="1"/>
            <a:r>
              <a:rPr lang="en-US" dirty="0" smtClean="0"/>
              <a:t>Index Funds</a:t>
            </a:r>
          </a:p>
          <a:p>
            <a:pPr lvl="1"/>
            <a:r>
              <a:rPr lang="en-US" dirty="0" smtClean="0"/>
              <a:t>ETFs</a:t>
            </a:r>
          </a:p>
          <a:p>
            <a:r>
              <a:rPr lang="en-US" dirty="0" smtClean="0"/>
              <a:t>Bonds</a:t>
            </a:r>
          </a:p>
          <a:p>
            <a:r>
              <a:rPr lang="en-US" dirty="0" smtClean="0"/>
              <a:t>Derivatives (options, futures, </a:t>
            </a:r>
            <a:r>
              <a:rPr lang="en-US" dirty="0" err="1" smtClean="0"/>
              <a:t>etc</a:t>
            </a:r>
            <a:r>
              <a:rPr lang="en-US" dirty="0" smtClean="0"/>
              <a:t>)</a:t>
            </a:r>
          </a:p>
          <a:p>
            <a:r>
              <a:rPr lang="en-US" dirty="0" smtClean="0"/>
              <a:t>Real Estate</a:t>
            </a:r>
          </a:p>
          <a:p>
            <a:r>
              <a:rPr lang="en-US" dirty="0" smtClean="0"/>
              <a:t>Alternative Investments (art, venture capital, private equity, private lending, </a:t>
            </a:r>
            <a:r>
              <a:rPr lang="en-US" dirty="0" err="1" smtClean="0"/>
              <a:t>etc</a:t>
            </a:r>
            <a:r>
              <a:rPr lang="en-US" dirty="0" smtClean="0"/>
              <a:t>)</a:t>
            </a:r>
          </a:p>
          <a:p>
            <a:r>
              <a:rPr lang="en-US" dirty="0" smtClean="0"/>
              <a:t>Non-Traditional (e.g. crypto, NFTs, </a:t>
            </a:r>
            <a:r>
              <a:rPr lang="en-US" dirty="0" err="1" smtClean="0"/>
              <a:t>etc</a:t>
            </a:r>
            <a:r>
              <a:rPr lang="en-US" dirty="0" smtClean="0"/>
              <a:t>)</a:t>
            </a:r>
            <a:endParaRPr lang="en-US" dirty="0"/>
          </a:p>
        </p:txBody>
      </p:sp>
    </p:spTree>
    <p:extLst>
      <p:ext uri="{BB962C8B-B14F-4D97-AF65-F5344CB8AC3E}">
        <p14:creationId xmlns:p14="http://schemas.microsoft.com/office/powerpoint/2010/main" val="3680574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150" y="160338"/>
            <a:ext cx="7772400" cy="944562"/>
          </a:xfrm>
        </p:spPr>
        <p:txBody>
          <a:bodyPr>
            <a:normAutofit fontScale="90000"/>
          </a:bodyPr>
          <a:lstStyle/>
          <a:p>
            <a:r>
              <a:rPr lang="en-US" dirty="0" smtClean="0"/>
              <a:t>Types of Investment Account &amp; Assets</a:t>
            </a:r>
            <a:endParaRPr lang="en-US" dirty="0"/>
          </a:p>
        </p:txBody>
      </p:sp>
      <p:sp>
        <p:nvSpPr>
          <p:cNvPr id="3" name="Content Placeholder 2"/>
          <p:cNvSpPr>
            <a:spLocks noGrp="1"/>
          </p:cNvSpPr>
          <p:nvPr>
            <p:ph sz="quarter" idx="1"/>
          </p:nvPr>
        </p:nvSpPr>
        <p:spPr>
          <a:xfrm>
            <a:off x="914400" y="1142999"/>
            <a:ext cx="7772400" cy="5524501"/>
          </a:xfrm>
        </p:spPr>
        <p:txBody>
          <a:bodyPr>
            <a:normAutofit fontScale="92500" lnSpcReduction="20000"/>
          </a:bodyPr>
          <a:lstStyle/>
          <a:p>
            <a:r>
              <a:rPr lang="en-US" dirty="0" smtClean="0"/>
              <a:t>Brokerage Account (i.e. investment accounts)</a:t>
            </a:r>
          </a:p>
          <a:p>
            <a:pPr lvl="1"/>
            <a:r>
              <a:rPr lang="en-US" dirty="0" smtClean="0"/>
              <a:t>Stocks (Equity)</a:t>
            </a:r>
          </a:p>
          <a:p>
            <a:pPr lvl="1"/>
            <a:r>
              <a:rPr lang="en-US" dirty="0" smtClean="0"/>
              <a:t>Bonds</a:t>
            </a:r>
          </a:p>
          <a:p>
            <a:pPr lvl="1"/>
            <a:r>
              <a:rPr lang="en-US" dirty="0" smtClean="0"/>
              <a:t>Exchange Traded Funds (ETFs)</a:t>
            </a:r>
          </a:p>
          <a:p>
            <a:pPr lvl="1"/>
            <a:r>
              <a:rPr lang="en-US" dirty="0" smtClean="0"/>
              <a:t>Mutual Funds</a:t>
            </a:r>
          </a:p>
          <a:p>
            <a:pPr lvl="1"/>
            <a:r>
              <a:rPr lang="en-US" dirty="0" smtClean="0"/>
              <a:t>Currency- i.e. Foreign Exchange (Forex) or Crypto</a:t>
            </a:r>
          </a:p>
          <a:p>
            <a:pPr lvl="1"/>
            <a:r>
              <a:rPr lang="en-US" dirty="0" smtClean="0"/>
              <a:t>Derivatives (such as options, futures, forwards, swaps)</a:t>
            </a:r>
          </a:p>
          <a:p>
            <a:r>
              <a:rPr lang="en-US" dirty="0" smtClean="0"/>
              <a:t>Tax Advantaged or Deferred Accounts (i.e. Retirement Accounts)</a:t>
            </a:r>
            <a:endParaRPr lang="en-US" dirty="0"/>
          </a:p>
          <a:p>
            <a:pPr lvl="1"/>
            <a:r>
              <a:rPr lang="en-US" dirty="0" smtClean="0"/>
              <a:t>Defined Contribution</a:t>
            </a:r>
          </a:p>
          <a:p>
            <a:pPr lvl="2"/>
            <a:r>
              <a:rPr lang="en-US" dirty="0" smtClean="0"/>
              <a:t>401(k</a:t>
            </a:r>
            <a:r>
              <a:rPr lang="en-US" dirty="0"/>
              <a:t>) or </a:t>
            </a:r>
            <a:r>
              <a:rPr lang="en-US" dirty="0" smtClean="0"/>
              <a:t>403(b)</a:t>
            </a:r>
          </a:p>
          <a:p>
            <a:pPr lvl="2"/>
            <a:r>
              <a:rPr lang="en-US" dirty="0" smtClean="0"/>
              <a:t>Individual </a:t>
            </a:r>
            <a:r>
              <a:rPr lang="en-US" dirty="0"/>
              <a:t>Retirement </a:t>
            </a:r>
            <a:r>
              <a:rPr lang="en-US" dirty="0" smtClean="0"/>
              <a:t>Account </a:t>
            </a:r>
            <a:r>
              <a:rPr lang="en-US" dirty="0"/>
              <a:t>(IRA)-Traditional </a:t>
            </a:r>
            <a:r>
              <a:rPr lang="en-US" dirty="0" smtClean="0"/>
              <a:t>IRA or Roth IRA </a:t>
            </a:r>
          </a:p>
          <a:p>
            <a:pPr lvl="2"/>
            <a:r>
              <a:rPr lang="en-US" dirty="0" smtClean="0"/>
              <a:t>457(b</a:t>
            </a:r>
            <a:r>
              <a:rPr lang="en-US" dirty="0"/>
              <a:t>) </a:t>
            </a:r>
            <a:r>
              <a:rPr lang="en-US" dirty="0" smtClean="0"/>
              <a:t>Account</a:t>
            </a:r>
          </a:p>
          <a:p>
            <a:pPr lvl="2"/>
            <a:r>
              <a:rPr lang="en-US" dirty="0" smtClean="0"/>
              <a:t>Employee Stock Ownership Plan (ESOPs)</a:t>
            </a:r>
            <a:endParaRPr lang="en-US" dirty="0"/>
          </a:p>
          <a:p>
            <a:pPr lvl="1"/>
            <a:r>
              <a:rPr lang="en-US" dirty="0" smtClean="0"/>
              <a:t>Defined Benefit</a:t>
            </a:r>
          </a:p>
          <a:p>
            <a:pPr lvl="2"/>
            <a:r>
              <a:rPr lang="en-US" dirty="0" smtClean="0"/>
              <a:t>Pensions </a:t>
            </a:r>
          </a:p>
          <a:p>
            <a:pPr lvl="2"/>
            <a:r>
              <a:rPr lang="en-US" dirty="0" smtClean="0"/>
              <a:t>Cash Balance Plans</a:t>
            </a:r>
          </a:p>
          <a:p>
            <a:r>
              <a:rPr lang="en-US" dirty="0" smtClean="0"/>
              <a:t>Alternative Investments – Real Estate, Art, Jewelry, vintage, etc.</a:t>
            </a:r>
          </a:p>
        </p:txBody>
      </p:sp>
      <p:sp>
        <p:nvSpPr>
          <p:cNvPr id="4" name="Slide Number Placeholder 3"/>
          <p:cNvSpPr>
            <a:spLocks noGrp="1"/>
          </p:cNvSpPr>
          <p:nvPr>
            <p:ph type="sldNum" sz="quarter" idx="12"/>
          </p:nvPr>
        </p:nvSpPr>
        <p:spPr/>
        <p:txBody>
          <a:bodyPr/>
          <a:lstStyle/>
          <a:p>
            <a:fld id="{C5BDE208-9292-45E5-B44E-E83542AB4FD9}" type="slidenum">
              <a:rPr lang="en-US" smtClean="0"/>
              <a:t>4</a:t>
            </a:fld>
            <a:endParaRPr lang="en-US"/>
          </a:p>
        </p:txBody>
      </p:sp>
    </p:spTree>
    <p:extLst>
      <p:ext uri="{BB962C8B-B14F-4D97-AF65-F5344CB8AC3E}">
        <p14:creationId xmlns:p14="http://schemas.microsoft.com/office/powerpoint/2010/main" val="16993737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Characteristics of Brokerage Accounts</a:t>
            </a:r>
          </a:p>
        </p:txBody>
      </p:sp>
      <p:sp>
        <p:nvSpPr>
          <p:cNvPr id="3" name="Slide Number Placeholder 2"/>
          <p:cNvSpPr>
            <a:spLocks noGrp="1"/>
          </p:cNvSpPr>
          <p:nvPr>
            <p:ph type="sldNum" sz="quarter" idx="12"/>
          </p:nvPr>
        </p:nvSpPr>
        <p:spPr/>
        <p:txBody>
          <a:bodyPr/>
          <a:lstStyle/>
          <a:p>
            <a:fld id="{C5BDE208-9292-45E5-B44E-E83542AB4FD9}" type="slidenum">
              <a:rPr lang="en-US" smtClean="0"/>
              <a:t>5</a:t>
            </a:fld>
            <a:endParaRPr lang="en-US"/>
          </a:p>
        </p:txBody>
      </p:sp>
      <p:sp>
        <p:nvSpPr>
          <p:cNvPr id="4" name="Content Placeholder 3"/>
          <p:cNvSpPr>
            <a:spLocks noGrp="1"/>
          </p:cNvSpPr>
          <p:nvPr>
            <p:ph sz="quarter" idx="1"/>
          </p:nvPr>
        </p:nvSpPr>
        <p:spPr/>
        <p:txBody>
          <a:bodyPr>
            <a:normAutofit lnSpcReduction="10000"/>
          </a:bodyPr>
          <a:lstStyle/>
          <a:p>
            <a:pPr marL="457200" indent="-457200">
              <a:buFont typeface="Arial" panose="020B0604020202020204" pitchFamily="34" charset="0"/>
              <a:buChar char="•"/>
            </a:pPr>
            <a:r>
              <a:rPr lang="en-US" sz="2800" dirty="0"/>
              <a:t>May have trading restrictions</a:t>
            </a:r>
          </a:p>
          <a:p>
            <a:pPr marL="800100" lvl="1"/>
            <a:r>
              <a:rPr lang="en-US" dirty="0"/>
              <a:t>Some instruments </a:t>
            </a:r>
            <a:r>
              <a:rPr lang="en-US" dirty="0" smtClean="0"/>
              <a:t>(e.g. forex) based </a:t>
            </a:r>
            <a:r>
              <a:rPr lang="en-US" dirty="0"/>
              <a:t>on your experience</a:t>
            </a:r>
          </a:p>
          <a:p>
            <a:pPr marL="800100" lvl="1"/>
            <a:r>
              <a:rPr lang="en-US" dirty="0"/>
              <a:t>Some </a:t>
            </a:r>
            <a:r>
              <a:rPr lang="en-US" dirty="0" smtClean="0"/>
              <a:t>instruments (e.g. options) </a:t>
            </a:r>
            <a:r>
              <a:rPr lang="en-US" dirty="0"/>
              <a:t>based on your </a:t>
            </a:r>
            <a:r>
              <a:rPr lang="en-US" dirty="0" smtClean="0"/>
              <a:t>balance</a:t>
            </a:r>
          </a:p>
          <a:p>
            <a:pPr marL="800100" lvl="1"/>
            <a:r>
              <a:rPr lang="en-US" dirty="0" smtClean="0"/>
              <a:t>Some instruments (e.g. options) </a:t>
            </a:r>
            <a:r>
              <a:rPr lang="en-US" dirty="0"/>
              <a:t>based on your income </a:t>
            </a:r>
            <a:r>
              <a:rPr lang="en-US" dirty="0" smtClean="0"/>
              <a:t>levels</a:t>
            </a:r>
          </a:p>
          <a:p>
            <a:pPr marL="800100" lvl="1"/>
            <a:r>
              <a:rPr lang="en-US" dirty="0"/>
              <a:t>Based on minimum account deposit to open </a:t>
            </a:r>
            <a:r>
              <a:rPr lang="en-US" dirty="0" smtClean="0"/>
              <a:t>account</a:t>
            </a:r>
            <a:endParaRPr lang="en-US" dirty="0"/>
          </a:p>
          <a:p>
            <a:pPr marL="457200" indent="-457200">
              <a:buFont typeface="Arial" panose="020B0604020202020204" pitchFamily="34" charset="0"/>
              <a:buChar char="•"/>
            </a:pPr>
            <a:r>
              <a:rPr lang="en-US" sz="2800" dirty="0" smtClean="0"/>
              <a:t>May </a:t>
            </a:r>
            <a:r>
              <a:rPr lang="en-US" sz="2800" dirty="0"/>
              <a:t>charge Fees for transactions, premium account, analyses information, &amp; </a:t>
            </a:r>
            <a:r>
              <a:rPr lang="en-US" sz="2800" dirty="0" smtClean="0"/>
              <a:t>services</a:t>
            </a:r>
          </a:p>
          <a:p>
            <a:pPr marL="457200" indent="-457200">
              <a:buFont typeface="Arial" panose="020B0604020202020204" pitchFamily="34" charset="0"/>
              <a:buChar char="•"/>
            </a:pPr>
            <a:r>
              <a:rPr lang="en-US" sz="2800" dirty="0" smtClean="0"/>
              <a:t>You </a:t>
            </a:r>
            <a:r>
              <a:rPr lang="en-US" sz="2800" dirty="0"/>
              <a:t>may be provided with a Margin </a:t>
            </a:r>
            <a:r>
              <a:rPr lang="en-US" sz="2800" dirty="0" smtClean="0"/>
              <a:t>Account</a:t>
            </a:r>
          </a:p>
          <a:p>
            <a:pPr marL="731520" lvl="1" indent="-457200">
              <a:buFont typeface="Arial" panose="020B0604020202020204" pitchFamily="34" charset="0"/>
              <a:buChar char="•"/>
            </a:pPr>
            <a:r>
              <a:rPr lang="en-US" dirty="0" smtClean="0"/>
              <a:t>An account where you are loaned a certain percentage to invest and you have to meet requirements to maintain that amount.</a:t>
            </a:r>
            <a:endParaRPr lang="en-US" dirty="0"/>
          </a:p>
        </p:txBody>
      </p:sp>
    </p:spTree>
    <p:extLst>
      <p:ext uri="{BB962C8B-B14F-4D97-AF65-F5344CB8AC3E}">
        <p14:creationId xmlns:p14="http://schemas.microsoft.com/office/powerpoint/2010/main" val="20820472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1143000"/>
          </a:xfrm>
        </p:spPr>
        <p:txBody>
          <a:bodyPr/>
          <a:lstStyle/>
          <a:p>
            <a:r>
              <a:rPr lang="en-US" dirty="0"/>
              <a:t>Features of Retirement Accounts</a:t>
            </a:r>
          </a:p>
        </p:txBody>
      </p:sp>
      <p:sp>
        <p:nvSpPr>
          <p:cNvPr id="3" name="Slide Number Placeholder 2"/>
          <p:cNvSpPr>
            <a:spLocks noGrp="1"/>
          </p:cNvSpPr>
          <p:nvPr>
            <p:ph type="sldNum" sz="quarter" idx="12"/>
          </p:nvPr>
        </p:nvSpPr>
        <p:spPr/>
        <p:txBody>
          <a:bodyPr/>
          <a:lstStyle/>
          <a:p>
            <a:fld id="{C5BDE208-9292-45E5-B44E-E83542AB4FD9}" type="slidenum">
              <a:rPr lang="en-US" smtClean="0"/>
              <a:t>6</a:t>
            </a:fld>
            <a:endParaRPr lang="en-US"/>
          </a:p>
        </p:txBody>
      </p:sp>
      <p:sp>
        <p:nvSpPr>
          <p:cNvPr id="4" name="Content Placeholder 3"/>
          <p:cNvSpPr>
            <a:spLocks noGrp="1"/>
          </p:cNvSpPr>
          <p:nvPr>
            <p:ph sz="quarter" idx="1"/>
          </p:nvPr>
        </p:nvSpPr>
        <p:spPr>
          <a:xfrm>
            <a:off x="914400" y="1447800"/>
            <a:ext cx="7772400" cy="5029200"/>
          </a:xfrm>
        </p:spPr>
        <p:txBody>
          <a:bodyPr>
            <a:normAutofit fontScale="92500" lnSpcReduction="20000"/>
          </a:bodyPr>
          <a:lstStyle/>
          <a:p>
            <a:pPr marL="457200" indent="-457200">
              <a:buFont typeface="Arial" panose="020B0604020202020204" pitchFamily="34" charset="0"/>
              <a:buChar char="•"/>
            </a:pPr>
            <a:r>
              <a:rPr lang="en-US" dirty="0" smtClean="0"/>
              <a:t>Taxes deferred on current gains &amp; paid when funds withdrawn</a:t>
            </a:r>
            <a:endParaRPr lang="en-US" dirty="0"/>
          </a:p>
          <a:p>
            <a:pPr marL="457200" indent="-457200">
              <a:buFont typeface="Arial" panose="020B0604020202020204" pitchFamily="34" charset="0"/>
              <a:buChar char="•"/>
            </a:pPr>
            <a:r>
              <a:rPr lang="en-US" dirty="0"/>
              <a:t>Taken directly from gross pay (i.e. before </a:t>
            </a:r>
            <a:r>
              <a:rPr lang="en-US" dirty="0" smtClean="0"/>
              <a:t>taxes)</a:t>
            </a:r>
          </a:p>
          <a:p>
            <a:pPr marL="731520" lvl="1" indent="-457200">
              <a:buFont typeface="Arial" panose="020B0604020202020204" pitchFamily="34" charset="0"/>
              <a:buChar char="•"/>
            </a:pPr>
            <a:r>
              <a:rPr lang="en-US" dirty="0" smtClean="0"/>
              <a:t>Roth IRA is one exception, it is after taxes, but no interest is paid on income earned on investments</a:t>
            </a:r>
            <a:endParaRPr lang="en-US" dirty="0"/>
          </a:p>
          <a:p>
            <a:pPr marL="457200" indent="-457200">
              <a:buFont typeface="Arial" panose="020B0604020202020204" pitchFamily="34" charset="0"/>
              <a:buChar char="•"/>
            </a:pPr>
            <a:r>
              <a:rPr lang="en-US" dirty="0"/>
              <a:t>Limited to investing in Mutual Funds, Indexes </a:t>
            </a:r>
            <a:endParaRPr lang="en-US" dirty="0" smtClean="0"/>
          </a:p>
          <a:p>
            <a:pPr marL="731520" lvl="1" indent="-457200">
              <a:buFont typeface="Arial" panose="020B0604020202020204" pitchFamily="34" charset="0"/>
              <a:buChar char="•"/>
            </a:pPr>
            <a:r>
              <a:rPr lang="en-US" dirty="0" smtClean="0"/>
              <a:t>IRAs </a:t>
            </a:r>
            <a:r>
              <a:rPr lang="en-US" dirty="0"/>
              <a:t>are one </a:t>
            </a:r>
            <a:r>
              <a:rPr lang="en-US" dirty="0" smtClean="0"/>
              <a:t>exception</a:t>
            </a:r>
            <a:endParaRPr lang="en-US" dirty="0"/>
          </a:p>
          <a:p>
            <a:pPr marL="457200" indent="-457200">
              <a:buFont typeface="Arial" panose="020B0604020202020204" pitchFamily="34" charset="0"/>
              <a:buChar char="•"/>
            </a:pPr>
            <a:r>
              <a:rPr lang="en-US" dirty="0"/>
              <a:t>Incur withdrawal penalties if money taken before a certain age, usually retirement age</a:t>
            </a:r>
          </a:p>
          <a:p>
            <a:pPr marL="457200" indent="-457200">
              <a:buFont typeface="Arial" panose="020B0604020202020204" pitchFamily="34" charset="0"/>
              <a:buChar char="•"/>
            </a:pPr>
            <a:r>
              <a:rPr lang="en-US" dirty="0"/>
              <a:t>Can </a:t>
            </a:r>
            <a:r>
              <a:rPr lang="en-US" dirty="0" smtClean="0"/>
              <a:t>use as a collateral (i.e. borrow </a:t>
            </a:r>
            <a:r>
              <a:rPr lang="en-US" dirty="0"/>
              <a:t>a loan against a portion of </a:t>
            </a:r>
            <a:r>
              <a:rPr lang="en-US" dirty="0" smtClean="0"/>
              <a:t>balance)</a:t>
            </a:r>
            <a:endParaRPr lang="en-US" dirty="0"/>
          </a:p>
          <a:p>
            <a:pPr marL="457200" indent="-457200">
              <a:buFont typeface="Arial" panose="020B0604020202020204" pitchFamily="34" charset="0"/>
              <a:buChar char="•"/>
            </a:pPr>
            <a:r>
              <a:rPr lang="en-US" dirty="0"/>
              <a:t>Most accounts have to be sponsored by employer </a:t>
            </a:r>
            <a:endParaRPr lang="en-US" dirty="0" smtClean="0"/>
          </a:p>
          <a:p>
            <a:pPr marL="731520" lvl="1" indent="-457200">
              <a:buFont typeface="Arial" panose="020B0604020202020204" pitchFamily="34" charset="0"/>
              <a:buChar char="•"/>
            </a:pPr>
            <a:r>
              <a:rPr lang="en-US" dirty="0" smtClean="0"/>
              <a:t>IRAs </a:t>
            </a:r>
            <a:r>
              <a:rPr lang="en-US" dirty="0"/>
              <a:t>are one </a:t>
            </a:r>
            <a:r>
              <a:rPr lang="en-US" dirty="0" smtClean="0"/>
              <a:t>exception</a:t>
            </a:r>
            <a:endParaRPr lang="en-US" dirty="0"/>
          </a:p>
          <a:p>
            <a:pPr marL="457200" indent="-457200">
              <a:buFont typeface="Arial" panose="020B0604020202020204" pitchFamily="34" charset="0"/>
              <a:buChar char="•"/>
            </a:pPr>
            <a:r>
              <a:rPr lang="en-US" dirty="0"/>
              <a:t>You have to make a mandatory withdrawal once you reach a certain age past retirement age</a:t>
            </a:r>
          </a:p>
          <a:p>
            <a:pPr marL="914400" lvl="1" indent="-457200"/>
            <a:r>
              <a:rPr lang="en-US" dirty="0"/>
              <a:t>This is called a Required Minimum Distribution (RMD</a:t>
            </a:r>
            <a:r>
              <a:rPr lang="en-US" dirty="0" smtClean="0"/>
              <a:t>)</a:t>
            </a:r>
            <a:endParaRPr lang="en-US" dirty="0"/>
          </a:p>
        </p:txBody>
      </p:sp>
    </p:spTree>
    <p:extLst>
      <p:ext uri="{BB962C8B-B14F-4D97-AF65-F5344CB8AC3E}">
        <p14:creationId xmlns:p14="http://schemas.microsoft.com/office/powerpoint/2010/main" val="8365364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1143000"/>
          </a:xfrm>
        </p:spPr>
        <p:txBody>
          <a:bodyPr/>
          <a:lstStyle/>
          <a:p>
            <a:r>
              <a:rPr lang="en-US" dirty="0" smtClean="0"/>
              <a:t>Stocks (or Equity)</a:t>
            </a:r>
            <a:endParaRPr lang="en-US" dirty="0"/>
          </a:p>
        </p:txBody>
      </p:sp>
      <p:sp>
        <p:nvSpPr>
          <p:cNvPr id="3" name="Slide Number Placeholder 2"/>
          <p:cNvSpPr>
            <a:spLocks noGrp="1"/>
          </p:cNvSpPr>
          <p:nvPr>
            <p:ph type="sldNum" sz="quarter" idx="12"/>
          </p:nvPr>
        </p:nvSpPr>
        <p:spPr/>
        <p:txBody>
          <a:bodyPr/>
          <a:lstStyle/>
          <a:p>
            <a:fld id="{C5BDE208-9292-45E5-B44E-E83542AB4FD9}" type="slidenum">
              <a:rPr lang="en-US" smtClean="0"/>
              <a:t>7</a:t>
            </a:fld>
            <a:endParaRPr lang="en-US"/>
          </a:p>
        </p:txBody>
      </p:sp>
      <p:sp>
        <p:nvSpPr>
          <p:cNvPr id="4" name="Content Placeholder 3"/>
          <p:cNvSpPr>
            <a:spLocks noGrp="1"/>
          </p:cNvSpPr>
          <p:nvPr>
            <p:ph sz="quarter" idx="1"/>
          </p:nvPr>
        </p:nvSpPr>
        <p:spPr>
          <a:xfrm>
            <a:off x="914400" y="1447800"/>
            <a:ext cx="7772400" cy="4876800"/>
          </a:xfrm>
        </p:spPr>
        <p:txBody>
          <a:bodyPr>
            <a:normAutofit fontScale="77500" lnSpcReduction="20000"/>
          </a:bodyPr>
          <a:lstStyle/>
          <a:p>
            <a:r>
              <a:rPr lang="en-US" dirty="0"/>
              <a:t>A financial security that grants some ownership in a corporation (usually publicly </a:t>
            </a:r>
            <a:r>
              <a:rPr lang="en-US" dirty="0" smtClean="0"/>
              <a:t>traded</a:t>
            </a:r>
            <a:r>
              <a:rPr lang="en-US" dirty="0" smtClean="0"/>
              <a:t>)</a:t>
            </a:r>
          </a:p>
          <a:p>
            <a:pPr lvl="1"/>
            <a:r>
              <a:rPr lang="en-US" dirty="0" smtClean="0"/>
              <a:t>Gives you right to vote on decisions</a:t>
            </a:r>
          </a:p>
          <a:p>
            <a:pPr lvl="1"/>
            <a:r>
              <a:rPr lang="en-US" dirty="0" smtClean="0"/>
              <a:t>Gives you right to cash flows from company</a:t>
            </a:r>
            <a:endParaRPr lang="en-US" dirty="0" smtClean="0"/>
          </a:p>
          <a:p>
            <a:r>
              <a:rPr lang="en-US" dirty="0" smtClean="0"/>
              <a:t>Primary Market (or IPO)</a:t>
            </a:r>
          </a:p>
          <a:p>
            <a:pPr lvl="1"/>
            <a:r>
              <a:rPr lang="en-US" dirty="0" smtClean="0"/>
              <a:t>First time companies allow ownership by listing on a public trading exchange or selling shares </a:t>
            </a:r>
            <a:r>
              <a:rPr lang="en-US" dirty="0" smtClean="0"/>
              <a:t>to people in exchange for ownership</a:t>
            </a:r>
            <a:endParaRPr lang="en-US" dirty="0" smtClean="0"/>
          </a:p>
          <a:p>
            <a:r>
              <a:rPr lang="en-US" dirty="0" smtClean="0"/>
              <a:t>Secondary Market: Can </a:t>
            </a:r>
            <a:r>
              <a:rPr lang="en-US" dirty="0"/>
              <a:t>be traded among </a:t>
            </a:r>
            <a:r>
              <a:rPr lang="en-US" dirty="0" smtClean="0"/>
              <a:t>owners</a:t>
            </a:r>
          </a:p>
          <a:p>
            <a:pPr lvl="1"/>
            <a:r>
              <a:rPr lang="en-US" dirty="0" smtClean="0"/>
              <a:t>At either a higher or lower value than purchase price </a:t>
            </a:r>
            <a:endParaRPr lang="en-US" dirty="0"/>
          </a:p>
          <a:p>
            <a:r>
              <a:rPr lang="en-US" dirty="0" smtClean="0"/>
              <a:t>Investors in stocks can </a:t>
            </a:r>
            <a:r>
              <a:rPr lang="en-US" dirty="0"/>
              <a:t>gain value from increase in value over time </a:t>
            </a:r>
          </a:p>
          <a:p>
            <a:pPr marL="800100" lvl="1" indent="-342900"/>
            <a:r>
              <a:rPr lang="en-US" dirty="0"/>
              <a:t>known as capital gains</a:t>
            </a:r>
          </a:p>
          <a:p>
            <a:r>
              <a:rPr lang="en-US" dirty="0" smtClean="0"/>
              <a:t>Investors in stocks </a:t>
            </a:r>
            <a:r>
              <a:rPr lang="en-US" dirty="0" smtClean="0"/>
              <a:t>can </a:t>
            </a:r>
            <a:r>
              <a:rPr lang="en-US" dirty="0"/>
              <a:t>gain income if </a:t>
            </a:r>
            <a:r>
              <a:rPr lang="en-US" dirty="0" smtClean="0"/>
              <a:t>companies distribute </a:t>
            </a:r>
            <a:r>
              <a:rPr lang="en-US" dirty="0" smtClean="0"/>
              <a:t>returns</a:t>
            </a:r>
            <a:endParaRPr lang="en-US" dirty="0"/>
          </a:p>
          <a:p>
            <a:pPr marL="800100" lvl="1" indent="-342900"/>
            <a:r>
              <a:rPr lang="en-US" dirty="0"/>
              <a:t>Known as </a:t>
            </a:r>
            <a:r>
              <a:rPr lang="en-US" dirty="0" smtClean="0"/>
              <a:t>dividends</a:t>
            </a:r>
          </a:p>
          <a:p>
            <a:pPr marL="182880" indent="0">
              <a:buNone/>
            </a:pPr>
            <a:r>
              <a:rPr lang="en-US" dirty="0" smtClean="0"/>
              <a:t>Some </a:t>
            </a:r>
            <a:r>
              <a:rPr lang="en-US" dirty="0" smtClean="0"/>
              <a:t>Strategies (Based on expectations): </a:t>
            </a:r>
            <a:endParaRPr lang="en-US" dirty="0"/>
          </a:p>
          <a:p>
            <a:pPr marL="182880" indent="0">
              <a:buNone/>
            </a:pPr>
            <a:r>
              <a:rPr lang="en-US" dirty="0" smtClean="0"/>
              <a:t>- Buy when you expect stock to increase, </a:t>
            </a:r>
          </a:p>
          <a:p>
            <a:pPr marL="182880" indent="0">
              <a:buNone/>
            </a:pPr>
            <a:r>
              <a:rPr lang="en-US" dirty="0" smtClean="0"/>
              <a:t>- Short stock if you expect stock to decrease to gain profits</a:t>
            </a:r>
            <a:endParaRPr lang="en-US" dirty="0"/>
          </a:p>
          <a:p>
            <a:endParaRPr lang="en-US" dirty="0"/>
          </a:p>
        </p:txBody>
      </p:sp>
    </p:spTree>
    <p:extLst>
      <p:ext uri="{BB962C8B-B14F-4D97-AF65-F5344CB8AC3E}">
        <p14:creationId xmlns:p14="http://schemas.microsoft.com/office/powerpoint/2010/main" val="1085260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Bonds (or Debt instruments) </a:t>
            </a:r>
            <a:endParaRPr lang="en-US" dirty="0"/>
          </a:p>
        </p:txBody>
      </p:sp>
      <p:sp>
        <p:nvSpPr>
          <p:cNvPr id="6" name="Text Placeholder 5"/>
          <p:cNvSpPr>
            <a:spLocks noGrp="1"/>
          </p:cNvSpPr>
          <p:nvPr>
            <p:ph type="body" idx="1"/>
          </p:nvPr>
        </p:nvSpPr>
        <p:spPr/>
        <p:txBody>
          <a:bodyPr/>
          <a:lstStyle/>
          <a:p>
            <a:r>
              <a:rPr lang="en-US" dirty="0" smtClean="0"/>
              <a:t>Definition &amp; Features</a:t>
            </a:r>
            <a:endParaRPr lang="en-US" dirty="0"/>
          </a:p>
        </p:txBody>
      </p:sp>
      <p:sp>
        <p:nvSpPr>
          <p:cNvPr id="8" name="Text Placeholder 7"/>
          <p:cNvSpPr>
            <a:spLocks noGrp="1"/>
          </p:cNvSpPr>
          <p:nvPr>
            <p:ph type="body" sz="half" idx="3"/>
          </p:nvPr>
        </p:nvSpPr>
        <p:spPr/>
        <p:txBody>
          <a:bodyPr/>
          <a:lstStyle/>
          <a:p>
            <a:r>
              <a:rPr lang="en-US" dirty="0" smtClean="0"/>
              <a:t>Types: There are several</a:t>
            </a:r>
            <a:endParaRPr lang="en-US" dirty="0"/>
          </a:p>
        </p:txBody>
      </p:sp>
      <p:sp>
        <p:nvSpPr>
          <p:cNvPr id="7" name="Content Placeholder 6"/>
          <p:cNvSpPr>
            <a:spLocks noGrp="1"/>
          </p:cNvSpPr>
          <p:nvPr>
            <p:ph sz="half" idx="2"/>
          </p:nvPr>
        </p:nvSpPr>
        <p:spPr>
          <a:xfrm>
            <a:off x="914400" y="2247900"/>
            <a:ext cx="3733800" cy="4000500"/>
          </a:xfrm>
        </p:spPr>
        <p:txBody>
          <a:bodyPr>
            <a:normAutofit fontScale="77500" lnSpcReduction="20000"/>
          </a:bodyPr>
          <a:lstStyle/>
          <a:p>
            <a:pPr marL="0" indent="0">
              <a:buNone/>
            </a:pPr>
            <a:r>
              <a:rPr lang="en-US" dirty="0" smtClean="0"/>
              <a:t>An instrument that </a:t>
            </a:r>
            <a:r>
              <a:rPr lang="en-US" dirty="0"/>
              <a:t> </a:t>
            </a:r>
            <a:r>
              <a:rPr lang="en-US" dirty="0" smtClean="0"/>
              <a:t>may pay you  income (coupon) until it matures, then you receive some cash flow at maturity (face value, usually $1,000). </a:t>
            </a:r>
          </a:p>
          <a:p>
            <a:pPr marL="0" indent="0">
              <a:buNone/>
            </a:pPr>
            <a:endParaRPr lang="en-US" dirty="0"/>
          </a:p>
          <a:p>
            <a:pPr marL="0" indent="0">
              <a:buNone/>
            </a:pPr>
            <a:r>
              <a:rPr lang="en-US" sz="4000" u="sng" dirty="0" smtClean="0"/>
              <a:t>Features</a:t>
            </a:r>
            <a:r>
              <a:rPr lang="en-US" dirty="0" smtClean="0"/>
              <a:t>:</a:t>
            </a:r>
          </a:p>
          <a:p>
            <a:r>
              <a:rPr lang="en-US" dirty="0" smtClean="0"/>
              <a:t>Bonds Ratings to capture risk level</a:t>
            </a:r>
          </a:p>
          <a:p>
            <a:r>
              <a:rPr lang="en-US" dirty="0" smtClean="0"/>
              <a:t>Coupon rate (for income distribution at fixed intervals)</a:t>
            </a:r>
          </a:p>
          <a:p>
            <a:r>
              <a:rPr lang="en-US" dirty="0" smtClean="0"/>
              <a:t>Interest rate</a:t>
            </a:r>
          </a:p>
          <a:p>
            <a:r>
              <a:rPr lang="en-US" dirty="0" smtClean="0"/>
              <a:t>Face Value</a:t>
            </a:r>
          </a:p>
          <a:p>
            <a:r>
              <a:rPr lang="en-US" dirty="0" smtClean="0"/>
              <a:t>Maturity Time (may differ for each bond per institution)</a:t>
            </a:r>
          </a:p>
          <a:p>
            <a:endParaRPr lang="en-US" dirty="0"/>
          </a:p>
          <a:p>
            <a:endParaRPr lang="en-US" dirty="0"/>
          </a:p>
        </p:txBody>
      </p:sp>
      <p:sp>
        <p:nvSpPr>
          <p:cNvPr id="9" name="Content Placeholder 8"/>
          <p:cNvSpPr>
            <a:spLocks noGrp="1"/>
          </p:cNvSpPr>
          <p:nvPr>
            <p:ph sz="half" idx="4"/>
          </p:nvPr>
        </p:nvSpPr>
        <p:spPr>
          <a:xfrm>
            <a:off x="4953000" y="2247900"/>
            <a:ext cx="3733800" cy="3771900"/>
          </a:xfrm>
        </p:spPr>
        <p:txBody>
          <a:bodyPr>
            <a:normAutofit fontScale="70000" lnSpcReduction="20000"/>
          </a:bodyPr>
          <a:lstStyle/>
          <a:p>
            <a:pPr marL="457200" indent="-457200">
              <a:buFont typeface="Arial" panose="020B0604020202020204" pitchFamily="34" charset="0"/>
              <a:buChar char="•"/>
            </a:pPr>
            <a:r>
              <a:rPr lang="en-US" altLang="en-US" sz="2800" dirty="0" smtClean="0"/>
              <a:t>Corporate Bonds</a:t>
            </a:r>
          </a:p>
          <a:p>
            <a:pPr marL="731520" lvl="1" indent="-457200">
              <a:buFont typeface="Arial" panose="020B0604020202020204" pitchFamily="34" charset="0"/>
              <a:buChar char="•"/>
            </a:pPr>
            <a:r>
              <a:rPr lang="en-US" altLang="en-US" dirty="0" smtClean="0"/>
              <a:t>E.g. High yield bond, registered bonds, bearer bonds, convertible bonds, </a:t>
            </a:r>
          </a:p>
          <a:p>
            <a:pPr marL="457200" indent="-457200">
              <a:buFont typeface="Arial" panose="020B0604020202020204" pitchFamily="34" charset="0"/>
              <a:buChar char="•"/>
            </a:pPr>
            <a:r>
              <a:rPr lang="en-US" altLang="en-US" sz="2800" dirty="0" smtClean="0"/>
              <a:t>Government Bonds</a:t>
            </a:r>
          </a:p>
          <a:p>
            <a:pPr marL="731520" lvl="1" indent="-457200">
              <a:buFont typeface="Arial" panose="020B0604020202020204" pitchFamily="34" charset="0"/>
              <a:buChar char="•"/>
            </a:pPr>
            <a:r>
              <a:rPr lang="en-US" altLang="en-US" dirty="0" smtClean="0"/>
              <a:t>E.g. Treasury Bills, Treasury Bonds</a:t>
            </a:r>
          </a:p>
          <a:p>
            <a:pPr marL="457200" indent="-457200">
              <a:buFont typeface="Arial" panose="020B0604020202020204" pitchFamily="34" charset="0"/>
              <a:buChar char="•"/>
            </a:pPr>
            <a:r>
              <a:rPr lang="en-US" altLang="en-US" sz="2800" dirty="0" smtClean="0"/>
              <a:t>Municipal Bonds (Tax-Free)</a:t>
            </a:r>
          </a:p>
          <a:p>
            <a:pPr marL="457200" indent="-457200">
              <a:buFont typeface="Arial" panose="020B0604020202020204" pitchFamily="34" charset="0"/>
              <a:buChar char="•"/>
            </a:pPr>
            <a:r>
              <a:rPr lang="en-US" altLang="en-US" sz="2800" dirty="0" smtClean="0"/>
              <a:t>Agency Bonds</a:t>
            </a:r>
          </a:p>
          <a:p>
            <a:pPr marL="731520" lvl="1" indent="-457200">
              <a:buFont typeface="Arial" panose="020B0604020202020204" pitchFamily="34" charset="0"/>
              <a:buChar char="•"/>
            </a:pPr>
            <a:r>
              <a:rPr lang="en-US" altLang="en-US" dirty="0" smtClean="0"/>
              <a:t>E.g. Fannie Mae, Freddie mac</a:t>
            </a:r>
          </a:p>
          <a:p>
            <a:pPr marL="1005840" lvl="2" indent="-457200">
              <a:buFont typeface="Arial" panose="020B0604020202020204" pitchFamily="34" charset="0"/>
              <a:buChar char="•"/>
            </a:pPr>
            <a:r>
              <a:rPr lang="en-US" altLang="en-US" dirty="0"/>
              <a:t>Revenue Bond, General Obligation </a:t>
            </a:r>
            <a:r>
              <a:rPr lang="en-US" altLang="en-US" dirty="0" smtClean="0"/>
              <a:t>Bond</a:t>
            </a:r>
          </a:p>
          <a:p>
            <a:pPr marL="457200" indent="-457200">
              <a:buFont typeface="Arial" panose="020B0604020202020204" pitchFamily="34" charset="0"/>
              <a:buChar char="•"/>
            </a:pPr>
            <a:r>
              <a:rPr lang="en-US" altLang="en-US" sz="2800" dirty="0" smtClean="0"/>
              <a:t>Specialty Bonds</a:t>
            </a:r>
          </a:p>
          <a:p>
            <a:pPr marL="731520" lvl="1" indent="-457200">
              <a:buFont typeface="Arial" panose="020B0604020202020204" pitchFamily="34" charset="0"/>
              <a:buChar char="•"/>
            </a:pPr>
            <a:r>
              <a:rPr lang="en-US" altLang="en-US" dirty="0" smtClean="0"/>
              <a:t>E.g. Mortgage Bond, TIPS (Treasury Inflation-Protected Securities)</a:t>
            </a:r>
          </a:p>
          <a:p>
            <a:pPr marL="457200" indent="-457200">
              <a:buFont typeface="Arial" panose="020B0604020202020204" pitchFamily="34" charset="0"/>
              <a:buChar char="•"/>
            </a:pPr>
            <a:endParaRPr lang="en-US" altLang="en-US" sz="2800" dirty="0"/>
          </a:p>
          <a:p>
            <a:pPr marL="457200" indent="-457200">
              <a:buFont typeface="Arial" panose="020B0604020202020204" pitchFamily="34" charset="0"/>
              <a:buChar char="•"/>
            </a:pPr>
            <a:endParaRPr lang="en-US" altLang="en-US" sz="2800" dirty="0"/>
          </a:p>
          <a:p>
            <a:endParaRPr lang="en-US" dirty="0"/>
          </a:p>
        </p:txBody>
      </p:sp>
      <p:sp>
        <p:nvSpPr>
          <p:cNvPr id="10" name="Slide Number Placeholder 9"/>
          <p:cNvSpPr>
            <a:spLocks noGrp="1"/>
          </p:cNvSpPr>
          <p:nvPr>
            <p:ph type="sldNum" sz="quarter" idx="12"/>
          </p:nvPr>
        </p:nvSpPr>
        <p:spPr/>
        <p:txBody>
          <a:bodyPr/>
          <a:lstStyle/>
          <a:p>
            <a:fld id="{C5BDE208-9292-45E5-B44E-E83542AB4FD9}" type="slidenum">
              <a:rPr lang="en-US" smtClean="0"/>
              <a:t>8</a:t>
            </a:fld>
            <a:endParaRPr lang="en-US"/>
          </a:p>
        </p:txBody>
      </p:sp>
    </p:spTree>
    <p:extLst>
      <p:ext uri="{BB962C8B-B14F-4D97-AF65-F5344CB8AC3E}">
        <p14:creationId xmlns:p14="http://schemas.microsoft.com/office/powerpoint/2010/main" val="37214131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Indexes &amp; ETFs</a:t>
            </a:r>
          </a:p>
        </p:txBody>
      </p:sp>
      <p:sp>
        <p:nvSpPr>
          <p:cNvPr id="3" name="Slide Number Placeholder 2"/>
          <p:cNvSpPr>
            <a:spLocks noGrp="1"/>
          </p:cNvSpPr>
          <p:nvPr>
            <p:ph type="sldNum" sz="quarter" idx="12"/>
          </p:nvPr>
        </p:nvSpPr>
        <p:spPr/>
        <p:txBody>
          <a:bodyPr/>
          <a:lstStyle/>
          <a:p>
            <a:fld id="{C5BDE208-9292-45E5-B44E-E83542AB4FD9}" type="slidenum">
              <a:rPr lang="en-US" smtClean="0"/>
              <a:t>9</a:t>
            </a:fld>
            <a:endParaRPr lang="en-US"/>
          </a:p>
        </p:txBody>
      </p:sp>
      <p:sp>
        <p:nvSpPr>
          <p:cNvPr id="4" name="Content Placeholder 3"/>
          <p:cNvSpPr>
            <a:spLocks noGrp="1"/>
          </p:cNvSpPr>
          <p:nvPr>
            <p:ph sz="quarter" idx="1"/>
          </p:nvPr>
        </p:nvSpPr>
        <p:spPr/>
        <p:txBody>
          <a:bodyPr>
            <a:normAutofit fontScale="85000" lnSpcReduction="20000"/>
          </a:bodyPr>
          <a:lstStyle/>
          <a:p>
            <a:r>
              <a:rPr lang="en-US" dirty="0" smtClean="0"/>
              <a:t>Index: </a:t>
            </a:r>
            <a:r>
              <a:rPr lang="en-US" dirty="0"/>
              <a:t>A combination of stocks that </a:t>
            </a:r>
            <a:r>
              <a:rPr lang="en-US" dirty="0" smtClean="0"/>
              <a:t>track performances</a:t>
            </a:r>
          </a:p>
          <a:p>
            <a:pPr lvl="1"/>
            <a:r>
              <a:rPr lang="en-US" dirty="0" smtClean="0"/>
              <a:t>E.g. S&amp;P 500 Index, Dow Jones Industrial Average, Russell 3000 Index</a:t>
            </a:r>
          </a:p>
          <a:p>
            <a:pPr lvl="1"/>
            <a:r>
              <a:rPr lang="en-US" dirty="0" smtClean="0"/>
              <a:t>Usually used as benchmarks for performances</a:t>
            </a:r>
          </a:p>
          <a:p>
            <a:pPr lvl="2"/>
            <a:r>
              <a:rPr lang="en-US" dirty="0" smtClean="0"/>
              <a:t>E.g. S&amp;P500 for stocks &amp; stock portfolios</a:t>
            </a:r>
          </a:p>
          <a:p>
            <a:endParaRPr lang="en-US" dirty="0"/>
          </a:p>
          <a:p>
            <a:r>
              <a:rPr lang="en-US" dirty="0" smtClean="0"/>
              <a:t>Exchange Traded Funds (ETFs)</a:t>
            </a:r>
          </a:p>
          <a:p>
            <a:pPr lvl="1"/>
            <a:r>
              <a:rPr lang="en-US" dirty="0" smtClean="0"/>
              <a:t>A traded equity/stock modeled after an index or portfolio (combination) of stocks, or commodity</a:t>
            </a:r>
          </a:p>
          <a:p>
            <a:pPr lvl="1"/>
            <a:r>
              <a:rPr lang="en-US" dirty="0" smtClean="0"/>
              <a:t>Can be an underlying index, sector commodity, or other asset, yet will trade like a stock on a stock exchange</a:t>
            </a:r>
          </a:p>
          <a:p>
            <a:pPr lvl="1"/>
            <a:r>
              <a:rPr lang="en-US" dirty="0" smtClean="0"/>
              <a:t>They are not actively managed by professionals unlike mutual funds</a:t>
            </a:r>
          </a:p>
          <a:p>
            <a:pPr lvl="1"/>
            <a:r>
              <a:rPr lang="en-US" dirty="0" smtClean="0"/>
              <a:t>Mutual funds have most of these features, but cannot be traded the way a stock can.</a:t>
            </a:r>
            <a:endParaRPr lang="en-US" dirty="0"/>
          </a:p>
          <a:p>
            <a:pPr lvl="1"/>
            <a:endParaRPr lang="en-US" dirty="0" smtClean="0"/>
          </a:p>
          <a:p>
            <a:pPr marL="45720" indent="0">
              <a:buNone/>
            </a:pPr>
            <a:r>
              <a:rPr lang="en-US" dirty="0" smtClean="0"/>
              <a:t>Holding ETFs and indexing strategies are </a:t>
            </a:r>
            <a:r>
              <a:rPr lang="en-US" u="sng" dirty="0" smtClean="0"/>
              <a:t>Passive</a:t>
            </a:r>
            <a:r>
              <a:rPr lang="en-US" dirty="0" smtClean="0"/>
              <a:t> trading strategies</a:t>
            </a:r>
          </a:p>
        </p:txBody>
      </p:sp>
    </p:spTree>
    <p:extLst>
      <p:ext uri="{BB962C8B-B14F-4D97-AF65-F5344CB8AC3E}">
        <p14:creationId xmlns:p14="http://schemas.microsoft.com/office/powerpoint/2010/main" val="10474998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3401</TotalTime>
  <Words>2785</Words>
  <Application>Microsoft Office PowerPoint</Application>
  <PresentationFormat>On-screen Show (4:3)</PresentationFormat>
  <Paragraphs>371</Paragraphs>
  <Slides>24</Slides>
  <Notes>8</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Equity</vt:lpstr>
      <vt:lpstr>Investing Basics</vt:lpstr>
      <vt:lpstr>Investing</vt:lpstr>
      <vt:lpstr>Types of Investment Instruments</vt:lpstr>
      <vt:lpstr>Types of Investment Account &amp; Assets</vt:lpstr>
      <vt:lpstr>Characteristics of Brokerage Accounts</vt:lpstr>
      <vt:lpstr>Features of Retirement Accounts</vt:lpstr>
      <vt:lpstr>Stocks (or Equity)</vt:lpstr>
      <vt:lpstr>Bonds (or Debt instruments) </vt:lpstr>
      <vt:lpstr>Indexes &amp; ETFs</vt:lpstr>
      <vt:lpstr>Currency Trading</vt:lpstr>
      <vt:lpstr>Derivative Contracts</vt:lpstr>
      <vt:lpstr>Derivatives: Options </vt:lpstr>
      <vt:lpstr>Investment Portfolio &amp; Diversification</vt:lpstr>
      <vt:lpstr>Mutual Funds</vt:lpstr>
      <vt:lpstr>Classification of Stock Mutual Funds</vt:lpstr>
      <vt:lpstr>Classification of Bond Mutual Funds</vt:lpstr>
      <vt:lpstr>Mutual Funds’ Transactions</vt:lpstr>
      <vt:lpstr>Real Estate Investment</vt:lpstr>
      <vt:lpstr>Where to Open Accounts</vt:lpstr>
      <vt:lpstr>Steps to Open an account</vt:lpstr>
      <vt:lpstr>Types of Orders (Buy/Sell) Transactions</vt:lpstr>
      <vt:lpstr>Risks You face when Investing</vt:lpstr>
      <vt:lpstr>Some Investment Strategies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Investments</dc:title>
  <dc:creator>ckadanso</dc:creator>
  <cp:lastModifiedBy>ckadanso</cp:lastModifiedBy>
  <cp:revision>87</cp:revision>
  <dcterms:created xsi:type="dcterms:W3CDTF">2022-02-25T05:22:32Z</dcterms:created>
  <dcterms:modified xsi:type="dcterms:W3CDTF">2023-10-03T22:07:21Z</dcterms:modified>
</cp:coreProperties>
</file>